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88" r:id="rId4"/>
    <p:sldMasterId id="2147483694" r:id="rId5"/>
    <p:sldMasterId id="2147483708" r:id="rId6"/>
    <p:sldMasterId id="2147483727" r:id="rId7"/>
    <p:sldMasterId id="2147483746" r:id="rId8"/>
    <p:sldMasterId id="2147483765" r:id="rId9"/>
  </p:sldMasterIdLst>
  <p:notesMasterIdLst>
    <p:notesMasterId r:id="rId137"/>
  </p:notesMasterIdLst>
  <p:handoutMasterIdLst>
    <p:handoutMasterId r:id="rId138"/>
  </p:handoutMasterIdLst>
  <p:sldIdLst>
    <p:sldId id="256" r:id="rId10"/>
    <p:sldId id="648" r:id="rId11"/>
    <p:sldId id="587" r:id="rId12"/>
    <p:sldId id="649" r:id="rId13"/>
    <p:sldId id="588" r:id="rId14"/>
    <p:sldId id="590" r:id="rId15"/>
    <p:sldId id="597" r:id="rId16"/>
    <p:sldId id="598" r:id="rId17"/>
    <p:sldId id="480" r:id="rId18"/>
    <p:sldId id="455" r:id="rId19"/>
    <p:sldId id="514" r:id="rId20"/>
    <p:sldId id="515" r:id="rId21"/>
    <p:sldId id="516" r:id="rId22"/>
    <p:sldId id="518" r:id="rId23"/>
    <p:sldId id="519" r:id="rId24"/>
    <p:sldId id="520" r:id="rId25"/>
    <p:sldId id="521" r:id="rId26"/>
    <p:sldId id="522" r:id="rId27"/>
    <p:sldId id="523" r:id="rId28"/>
    <p:sldId id="524" r:id="rId29"/>
    <p:sldId id="525" r:id="rId30"/>
    <p:sldId id="526" r:id="rId31"/>
    <p:sldId id="527" r:id="rId32"/>
    <p:sldId id="596" r:id="rId33"/>
    <p:sldId id="561" r:id="rId34"/>
    <p:sldId id="528" r:id="rId35"/>
    <p:sldId id="529" r:id="rId36"/>
    <p:sldId id="530" r:id="rId37"/>
    <p:sldId id="482" r:id="rId38"/>
    <p:sldId id="481" r:id="rId39"/>
    <p:sldId id="531" r:id="rId40"/>
    <p:sldId id="532" r:id="rId41"/>
    <p:sldId id="533" r:id="rId42"/>
    <p:sldId id="534" r:id="rId43"/>
    <p:sldId id="535" r:id="rId44"/>
    <p:sldId id="536" r:id="rId45"/>
    <p:sldId id="591" r:id="rId46"/>
    <p:sldId id="537" r:id="rId47"/>
    <p:sldId id="538" r:id="rId48"/>
    <p:sldId id="600" r:id="rId49"/>
    <p:sldId id="542" r:id="rId50"/>
    <p:sldId id="543" r:id="rId51"/>
    <p:sldId id="602" r:id="rId52"/>
    <p:sldId id="606" r:id="rId53"/>
    <p:sldId id="544" r:id="rId54"/>
    <p:sldId id="604" r:id="rId55"/>
    <p:sldId id="603" r:id="rId56"/>
    <p:sldId id="601" r:id="rId57"/>
    <p:sldId id="650" r:id="rId58"/>
    <p:sldId id="595" r:id="rId59"/>
    <p:sldId id="605" r:id="rId60"/>
    <p:sldId id="609" r:id="rId61"/>
    <p:sldId id="553" r:id="rId62"/>
    <p:sldId id="554" r:id="rId63"/>
    <p:sldId id="555" r:id="rId64"/>
    <p:sldId id="556" r:id="rId65"/>
    <p:sldId id="557" r:id="rId66"/>
    <p:sldId id="457" r:id="rId67"/>
    <p:sldId id="608" r:id="rId68"/>
    <p:sldId id="607" r:id="rId69"/>
    <p:sldId id="458" r:id="rId70"/>
    <p:sldId id="562" r:id="rId71"/>
    <p:sldId id="564" r:id="rId72"/>
    <p:sldId id="566" r:id="rId73"/>
    <p:sldId id="610" r:id="rId74"/>
    <p:sldId id="611" r:id="rId75"/>
    <p:sldId id="612" r:id="rId76"/>
    <p:sldId id="613" r:id="rId77"/>
    <p:sldId id="614" r:id="rId78"/>
    <p:sldId id="615" r:id="rId79"/>
    <p:sldId id="616" r:id="rId80"/>
    <p:sldId id="586" r:id="rId81"/>
    <p:sldId id="617" r:id="rId82"/>
    <p:sldId id="618" r:id="rId83"/>
    <p:sldId id="620" r:id="rId84"/>
    <p:sldId id="621" r:id="rId85"/>
    <p:sldId id="622" r:id="rId86"/>
    <p:sldId id="624" r:id="rId87"/>
    <p:sldId id="625" r:id="rId88"/>
    <p:sldId id="626" r:id="rId89"/>
    <p:sldId id="627" r:id="rId90"/>
    <p:sldId id="629" r:id="rId91"/>
    <p:sldId id="630" r:id="rId92"/>
    <p:sldId id="631" r:id="rId93"/>
    <p:sldId id="632" r:id="rId94"/>
    <p:sldId id="633" r:id="rId95"/>
    <p:sldId id="634" r:id="rId96"/>
    <p:sldId id="628" r:id="rId97"/>
    <p:sldId id="635" r:id="rId98"/>
    <p:sldId id="463" r:id="rId99"/>
    <p:sldId id="464" r:id="rId100"/>
    <p:sldId id="465" r:id="rId101"/>
    <p:sldId id="508" r:id="rId102"/>
    <p:sldId id="502" r:id="rId103"/>
    <p:sldId id="636" r:id="rId104"/>
    <p:sldId id="503" r:id="rId105"/>
    <p:sldId id="505" r:id="rId106"/>
    <p:sldId id="506" r:id="rId107"/>
    <p:sldId id="467" r:id="rId108"/>
    <p:sldId id="468" r:id="rId109"/>
    <p:sldId id="469" r:id="rId110"/>
    <p:sldId id="509" r:id="rId111"/>
    <p:sldId id="637" r:id="rId112"/>
    <p:sldId id="638" r:id="rId113"/>
    <p:sldId id="639" r:id="rId114"/>
    <p:sldId id="640" r:id="rId115"/>
    <p:sldId id="641" r:id="rId116"/>
    <p:sldId id="642" r:id="rId117"/>
    <p:sldId id="643" r:id="rId118"/>
    <p:sldId id="511" r:id="rId119"/>
    <p:sldId id="510" r:id="rId120"/>
    <p:sldId id="470" r:id="rId121"/>
    <p:sldId id="471" r:id="rId122"/>
    <p:sldId id="472" r:id="rId123"/>
    <p:sldId id="473" r:id="rId124"/>
    <p:sldId id="644" r:id="rId125"/>
    <p:sldId id="645" r:id="rId126"/>
    <p:sldId id="646" r:id="rId127"/>
    <p:sldId id="647" r:id="rId128"/>
    <p:sldId id="474" r:id="rId129"/>
    <p:sldId id="475" r:id="rId130"/>
    <p:sldId id="476" r:id="rId131"/>
    <p:sldId id="486" r:id="rId132"/>
    <p:sldId id="477" r:id="rId133"/>
    <p:sldId id="507" r:id="rId134"/>
    <p:sldId id="435" r:id="rId135"/>
    <p:sldId id="436" r:id="rId1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46" autoAdjust="0"/>
    <p:restoredTop sz="98151" autoAdjust="0"/>
  </p:normalViewPr>
  <p:slideViewPr>
    <p:cSldViewPr>
      <p:cViewPr varScale="1">
        <p:scale>
          <a:sx n="74" d="100"/>
          <a:sy n="74" d="100"/>
        </p:scale>
        <p:origin x="-100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13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C409C86-0DB4-461E-B411-3132234C96B9}" type="datetimeFigureOut">
              <a:rPr lang="en-US" smtClean="0"/>
              <a:pPr/>
              <a:t>11/24/2021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C4552C4-BC4B-4C71-991C-7B2020479DE0}" type="slidenum">
              <a:rPr lang="en-US" smtClean="0"/>
              <a:pPr/>
              <a:t>‹#›</a:t>
            </a:fld>
            <a:endParaRPr lang="en-US"/>
          </a:p>
        </p:txBody>
      </p:sp>
    </p:spTree>
    <p:extLst>
      <p:ext uri="{BB962C8B-B14F-4D97-AF65-F5344CB8AC3E}">
        <p14:creationId xmlns:p14="http://schemas.microsoft.com/office/powerpoint/2010/main" val="2956118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492CD9C-0936-4CB5-8F47-4F37A3C1BD80}" type="datetimeFigureOut">
              <a:rPr lang="en-US" smtClean="0"/>
              <a:pPr/>
              <a:t>11/24/2021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A8A4206-02EB-4F55-B83C-8E908C558B6E}" type="slidenum">
              <a:rPr lang="en-US" smtClean="0"/>
              <a:pPr/>
              <a:t>‹#›</a:t>
            </a:fld>
            <a:endParaRPr lang="en-US"/>
          </a:p>
        </p:txBody>
      </p:sp>
    </p:spTree>
    <p:extLst>
      <p:ext uri="{BB962C8B-B14F-4D97-AF65-F5344CB8AC3E}">
        <p14:creationId xmlns:p14="http://schemas.microsoft.com/office/powerpoint/2010/main" val="2078046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64C85-883C-F649-80F1-4D1D37A0F7A0}" type="slidenum">
              <a:rPr lang="en-US" smtClean="0"/>
              <a:t>3</a:t>
            </a:fld>
            <a:endParaRPr lang="en-US"/>
          </a:p>
        </p:txBody>
      </p:sp>
    </p:spTree>
    <p:extLst>
      <p:ext uri="{BB962C8B-B14F-4D97-AF65-F5344CB8AC3E}">
        <p14:creationId xmlns:p14="http://schemas.microsoft.com/office/powerpoint/2010/main" val="777583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F5F1ACC-F19B-481E-AB4A-AFA49FF680D7}" type="slidenum">
              <a:rPr lang="en-US" smtClean="0"/>
              <a:pPr/>
              <a:t>30</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34112" y="4416099"/>
            <a:ext cx="5142177" cy="4182457"/>
          </a:xfrm>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cs typeface="Arial"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1200">
                <a:solidFill>
                  <a:schemeClr val="tx1"/>
                </a:solidFill>
                <a:latin typeface="Arial" charset="0"/>
                <a:ea typeface="ＭＳ Ｐゴシック" charset="0"/>
                <a:cs typeface="Arial" charset="0"/>
              </a:defRPr>
            </a:lvl1pPr>
            <a:lvl2pPr marL="716130" indent="-275434" defTabSz="931887">
              <a:defRPr sz="1200">
                <a:solidFill>
                  <a:schemeClr val="tx1"/>
                </a:solidFill>
                <a:latin typeface="Arial" charset="0"/>
                <a:ea typeface="Arial" charset="0"/>
                <a:cs typeface="Arial" charset="0"/>
              </a:defRPr>
            </a:lvl2pPr>
            <a:lvl3pPr marL="1101738" indent="-220348" defTabSz="931887">
              <a:defRPr sz="1200">
                <a:solidFill>
                  <a:schemeClr val="tx1"/>
                </a:solidFill>
                <a:latin typeface="Arial" charset="0"/>
                <a:ea typeface="Arial" charset="0"/>
                <a:cs typeface="Arial" charset="0"/>
              </a:defRPr>
            </a:lvl3pPr>
            <a:lvl4pPr marL="1542433" indent="-220348" defTabSz="931887">
              <a:defRPr sz="1200">
                <a:solidFill>
                  <a:schemeClr val="tx1"/>
                </a:solidFill>
                <a:latin typeface="Arial" charset="0"/>
                <a:ea typeface="Arial" charset="0"/>
                <a:cs typeface="Arial" charset="0"/>
              </a:defRPr>
            </a:lvl4pPr>
            <a:lvl5pPr marL="1983128" indent="-220348" defTabSz="931887">
              <a:defRPr sz="1200">
                <a:solidFill>
                  <a:schemeClr val="tx1"/>
                </a:solidFill>
                <a:latin typeface="Arial" charset="0"/>
                <a:ea typeface="Arial" charset="0"/>
                <a:cs typeface="Arial" charset="0"/>
              </a:defRPr>
            </a:lvl5pPr>
            <a:lvl6pPr marL="2423823" indent="-220348" defTabSz="931887" eaLnBrk="0" fontAlgn="base" hangingPunct="0">
              <a:spcBef>
                <a:spcPct val="30000"/>
              </a:spcBef>
              <a:spcAft>
                <a:spcPct val="0"/>
              </a:spcAft>
              <a:defRPr sz="1200">
                <a:solidFill>
                  <a:schemeClr val="tx1"/>
                </a:solidFill>
                <a:latin typeface="Arial" charset="0"/>
                <a:ea typeface="Arial" charset="0"/>
                <a:cs typeface="Arial" charset="0"/>
              </a:defRPr>
            </a:lvl6pPr>
            <a:lvl7pPr marL="2864518" indent="-220348" defTabSz="931887" eaLnBrk="0" fontAlgn="base" hangingPunct="0">
              <a:spcBef>
                <a:spcPct val="30000"/>
              </a:spcBef>
              <a:spcAft>
                <a:spcPct val="0"/>
              </a:spcAft>
              <a:defRPr sz="1200">
                <a:solidFill>
                  <a:schemeClr val="tx1"/>
                </a:solidFill>
                <a:latin typeface="Arial" charset="0"/>
                <a:ea typeface="Arial" charset="0"/>
                <a:cs typeface="Arial" charset="0"/>
              </a:defRPr>
            </a:lvl7pPr>
            <a:lvl8pPr marL="3305213" indent="-220348" defTabSz="931887" eaLnBrk="0" fontAlgn="base" hangingPunct="0">
              <a:spcBef>
                <a:spcPct val="30000"/>
              </a:spcBef>
              <a:spcAft>
                <a:spcPct val="0"/>
              </a:spcAft>
              <a:defRPr sz="1200">
                <a:solidFill>
                  <a:schemeClr val="tx1"/>
                </a:solidFill>
                <a:latin typeface="Arial" charset="0"/>
                <a:ea typeface="Arial" charset="0"/>
                <a:cs typeface="Arial" charset="0"/>
              </a:defRPr>
            </a:lvl8pPr>
            <a:lvl9pPr marL="3745908" indent="-220348" defTabSz="931887" eaLnBrk="0" fontAlgn="base" hangingPunct="0">
              <a:spcBef>
                <a:spcPct val="30000"/>
              </a:spcBef>
              <a:spcAft>
                <a:spcPct val="0"/>
              </a:spcAft>
              <a:defRPr sz="1200">
                <a:solidFill>
                  <a:schemeClr val="tx1"/>
                </a:solidFill>
                <a:latin typeface="Arial" charset="0"/>
                <a:ea typeface="Arial" charset="0"/>
                <a:cs typeface="Arial" charset="0"/>
              </a:defRPr>
            </a:lvl9pPr>
          </a:lstStyle>
          <a:p>
            <a:fld id="{CA7259D7-E5BB-D846-879C-4547B909DCAB}" type="slidenum">
              <a:rPr lang="en-US">
                <a:solidFill>
                  <a:srgbClr val="000000"/>
                </a:solidFill>
              </a:rPr>
              <a:pPr/>
              <a:t>32</a:t>
            </a:fld>
            <a:endParaRPr lang="en-US">
              <a:solidFill>
                <a:srgbClr val="000000"/>
              </a:solidFill>
            </a:endParaRPr>
          </a:p>
        </p:txBody>
      </p:sp>
    </p:spTree>
    <p:extLst>
      <p:ext uri="{BB962C8B-B14F-4D97-AF65-F5344CB8AC3E}">
        <p14:creationId xmlns:p14="http://schemas.microsoft.com/office/powerpoint/2010/main" val="3376652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r>
              <a:rPr lang="en-US"/>
              <a:t>High level idea is that corners are good.  You want to find windows that contain strong gradients AND gradients oriented in more than one direction</a:t>
            </a:r>
          </a:p>
        </p:txBody>
      </p:sp>
      <p:sp>
        <p:nvSpPr>
          <p:cNvPr id="32772" name="Slide Number Placeholder 3"/>
          <p:cNvSpPr>
            <a:spLocks noGrp="1"/>
          </p:cNvSpPr>
          <p:nvPr>
            <p:ph type="sldNum" sz="quarter" idx="5"/>
          </p:nvPr>
        </p:nvSpPr>
        <p:spPr>
          <a:noFill/>
        </p:spPr>
        <p:txBody>
          <a:bodyPr/>
          <a:lstStyle/>
          <a:p>
            <a:fld id="{AA05B9E7-BA07-45C5-BE07-494D64FD9992}" type="slidenum">
              <a:rPr lang="en-US">
                <a:solidFill>
                  <a:prstClr val="black"/>
                </a:solidFill>
              </a:rPr>
              <a:pPr/>
              <a:t>35</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32430C4D-B644-4BF1-B862-380B3F44348A}" type="slidenum">
              <a:rPr lang="en-US">
                <a:solidFill>
                  <a:prstClr val="black"/>
                </a:solidFill>
              </a:rPr>
              <a:pPr/>
              <a:t>38</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4971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E0F3CD5-5F33-4E00-8631-D02E0087863D}" type="slidenum">
              <a:rPr lang="en-US" smtClean="0">
                <a:solidFill>
                  <a:prstClr val="black"/>
                </a:solidFill>
              </a:rPr>
              <a:pPr/>
              <a:t>41</a:t>
            </a:fld>
            <a:endParaRPr lang="en-US">
              <a:solidFill>
                <a:prstClr val="black"/>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34112" y="4416099"/>
            <a:ext cx="5142177" cy="4182457"/>
          </a:xfrm>
          <a:noFill/>
          <a:ln/>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E0F3CD5-5F33-4E00-8631-D02E0087863D}" type="slidenum">
              <a:rPr lang="en-US" smtClean="0">
                <a:solidFill>
                  <a:prstClr val="black"/>
                </a:solidFill>
              </a:rPr>
              <a:pPr/>
              <a:t>42</a:t>
            </a:fld>
            <a:endParaRPr lang="en-US">
              <a:solidFill>
                <a:prstClr val="black"/>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34112" y="4416099"/>
            <a:ext cx="5142177" cy="4182457"/>
          </a:xfrm>
          <a:noFill/>
          <a:ln/>
        </p:spPr>
        <p:txBody>
          <a:bodyPr/>
          <a:lstStyle/>
          <a:p>
            <a:pPr eaLnBrk="1" hangingPunct="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DB4F949-82A5-4D3D-BD83-D7F98958187F}" type="slidenum">
              <a:rPr lang="en-US" smtClean="0">
                <a:solidFill>
                  <a:prstClr val="black"/>
                </a:solidFill>
              </a:rPr>
              <a:pPr/>
              <a:t>45</a:t>
            </a:fld>
            <a:endParaRPr lang="en-US">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34112" y="4416099"/>
            <a:ext cx="5142177" cy="4182457"/>
          </a:xfrm>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042F8AC-5B45-42CB-9735-3EB7A7C8F900}" type="slidenum">
              <a:rPr lang="en-US" smtClean="0">
                <a:solidFill>
                  <a:prstClr val="black"/>
                </a:solidFill>
              </a:rPr>
              <a:pPr/>
              <a:t>47</a:t>
            </a:fld>
            <a:endParaRPr lang="en-US">
              <a:solidFill>
                <a:prstClr val="black"/>
              </a:solidFill>
            </a:endParaRPr>
          </a:p>
        </p:txBody>
      </p:sp>
      <p:sp>
        <p:nvSpPr>
          <p:cNvPr id="81923" name="Rectangle 2"/>
          <p:cNvSpPr>
            <a:spLocks noGrp="1" noRot="1" noChangeAspect="1" noChangeArrowheads="1" noTextEdit="1"/>
          </p:cNvSpPr>
          <p:nvPr>
            <p:ph type="sldImg"/>
          </p:nvPr>
        </p:nvSpPr>
        <p:spPr>
          <a:xfrm>
            <a:off x="1177925" y="695325"/>
            <a:ext cx="4625975" cy="3470275"/>
          </a:xfrm>
          <a:ln/>
        </p:spPr>
      </p:sp>
      <p:sp>
        <p:nvSpPr>
          <p:cNvPr id="81924" name="Rectangle 3"/>
          <p:cNvSpPr>
            <a:spLocks noGrp="1" noChangeArrowheads="1"/>
          </p:cNvSpPr>
          <p:nvPr>
            <p:ph type="body" idx="1"/>
          </p:nvPr>
        </p:nvSpPr>
        <p:spPr>
          <a:xfrm>
            <a:off x="909770" y="4396116"/>
            <a:ext cx="5160433" cy="4240868"/>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r>
              <a:rPr lang="en-US"/>
              <a:t>Show other scales and how the feature looks less corner like</a:t>
            </a:r>
          </a:p>
        </p:txBody>
      </p:sp>
      <p:sp>
        <p:nvSpPr>
          <p:cNvPr id="58372" name="Slide Number Placeholder 3"/>
          <p:cNvSpPr>
            <a:spLocks noGrp="1"/>
          </p:cNvSpPr>
          <p:nvPr>
            <p:ph type="sldNum" sz="quarter" idx="5"/>
          </p:nvPr>
        </p:nvSpPr>
        <p:spPr>
          <a:noFill/>
        </p:spPr>
        <p:txBody>
          <a:bodyPr/>
          <a:lstStyle/>
          <a:p>
            <a:fld id="{B22670B8-8582-4419-B97B-ED61D7FE1BF6}" type="slidenum">
              <a:rPr lang="en-US">
                <a:solidFill>
                  <a:prstClr val="black"/>
                </a:solidFill>
              </a:rPr>
              <a:pPr/>
              <a:t>59</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64C85-883C-F649-80F1-4D1D37A0F7A0}" type="slidenum">
              <a:rPr lang="en-US" smtClean="0"/>
              <a:t>5</a:t>
            </a:fld>
            <a:endParaRPr lang="en-US"/>
          </a:p>
        </p:txBody>
      </p:sp>
    </p:spTree>
    <p:extLst>
      <p:ext uri="{BB962C8B-B14F-4D97-AF65-F5344CB8AC3E}">
        <p14:creationId xmlns:p14="http://schemas.microsoft.com/office/powerpoint/2010/main" val="3952576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1B1ADE-5B13-4C13-A7F2-7EAD8BDA497F}" type="slidenum">
              <a:rPr lang="en-US"/>
              <a:pPr/>
              <a:t>60</a:t>
            </a:fld>
            <a:endParaRPr lang="en-US"/>
          </a:p>
        </p:txBody>
      </p:sp>
      <p:sp>
        <p:nvSpPr>
          <p:cNvPr id="721922" name="Rectangle 2"/>
          <p:cNvSpPr>
            <a:spLocks noGrp="1" noRot="1" noChangeAspect="1" noChangeArrowheads="1" noTextEdit="1"/>
          </p:cNvSpPr>
          <p:nvPr>
            <p:ph type="sldImg"/>
          </p:nvPr>
        </p:nvSpPr>
        <p:spPr>
          <a:ln/>
        </p:spPr>
      </p:sp>
      <p:sp>
        <p:nvSpPr>
          <p:cNvPr id="721923" name="Rectangle 3"/>
          <p:cNvSpPr>
            <a:spLocks noGrp="1" noChangeArrowheads="1"/>
          </p:cNvSpPr>
          <p:nvPr>
            <p:ph type="body" idx="1"/>
          </p:nvPr>
        </p:nvSpPr>
        <p:spPr/>
        <p:txBody>
          <a:bodyPr/>
          <a:lstStyle/>
          <a:p>
            <a:pPr lvl="1"/>
            <a:r>
              <a:rPr lang="en-US"/>
              <a:t>Yes (with some caveats—image resampling errors…)</a:t>
            </a:r>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1200">
                <a:solidFill>
                  <a:schemeClr val="tx1"/>
                </a:solidFill>
                <a:latin typeface="Arial" charset="0"/>
                <a:ea typeface="ＭＳ Ｐゴシック" charset="0"/>
                <a:cs typeface="Arial" charset="0"/>
              </a:defRPr>
            </a:lvl1pPr>
            <a:lvl2pPr marL="716130" indent="-275434" defTabSz="931887">
              <a:defRPr sz="1200">
                <a:solidFill>
                  <a:schemeClr val="tx1"/>
                </a:solidFill>
                <a:latin typeface="Arial" charset="0"/>
                <a:ea typeface="Arial" charset="0"/>
                <a:cs typeface="Arial" charset="0"/>
              </a:defRPr>
            </a:lvl2pPr>
            <a:lvl3pPr marL="1101738" indent="-220348" defTabSz="931887">
              <a:defRPr sz="1200">
                <a:solidFill>
                  <a:schemeClr val="tx1"/>
                </a:solidFill>
                <a:latin typeface="Arial" charset="0"/>
                <a:ea typeface="Arial" charset="0"/>
                <a:cs typeface="Arial" charset="0"/>
              </a:defRPr>
            </a:lvl3pPr>
            <a:lvl4pPr marL="1542433" indent="-220348" defTabSz="931887">
              <a:defRPr sz="1200">
                <a:solidFill>
                  <a:schemeClr val="tx1"/>
                </a:solidFill>
                <a:latin typeface="Arial" charset="0"/>
                <a:ea typeface="Arial" charset="0"/>
                <a:cs typeface="Arial" charset="0"/>
              </a:defRPr>
            </a:lvl4pPr>
            <a:lvl5pPr marL="1983128" indent="-220348" defTabSz="931887">
              <a:defRPr sz="1200">
                <a:solidFill>
                  <a:schemeClr val="tx1"/>
                </a:solidFill>
                <a:latin typeface="Arial" charset="0"/>
                <a:ea typeface="Arial" charset="0"/>
                <a:cs typeface="Arial" charset="0"/>
              </a:defRPr>
            </a:lvl5pPr>
            <a:lvl6pPr marL="2423823" indent="-220348" defTabSz="931887" eaLnBrk="0" fontAlgn="base" hangingPunct="0">
              <a:spcBef>
                <a:spcPct val="30000"/>
              </a:spcBef>
              <a:spcAft>
                <a:spcPct val="0"/>
              </a:spcAft>
              <a:defRPr sz="1200">
                <a:solidFill>
                  <a:schemeClr val="tx1"/>
                </a:solidFill>
                <a:latin typeface="Arial" charset="0"/>
                <a:ea typeface="Arial" charset="0"/>
                <a:cs typeface="Arial" charset="0"/>
              </a:defRPr>
            </a:lvl6pPr>
            <a:lvl7pPr marL="2864518" indent="-220348" defTabSz="931887" eaLnBrk="0" fontAlgn="base" hangingPunct="0">
              <a:spcBef>
                <a:spcPct val="30000"/>
              </a:spcBef>
              <a:spcAft>
                <a:spcPct val="0"/>
              </a:spcAft>
              <a:defRPr sz="1200">
                <a:solidFill>
                  <a:schemeClr val="tx1"/>
                </a:solidFill>
                <a:latin typeface="Arial" charset="0"/>
                <a:ea typeface="Arial" charset="0"/>
                <a:cs typeface="Arial" charset="0"/>
              </a:defRPr>
            </a:lvl7pPr>
            <a:lvl8pPr marL="3305213" indent="-220348" defTabSz="931887" eaLnBrk="0" fontAlgn="base" hangingPunct="0">
              <a:spcBef>
                <a:spcPct val="30000"/>
              </a:spcBef>
              <a:spcAft>
                <a:spcPct val="0"/>
              </a:spcAft>
              <a:defRPr sz="1200">
                <a:solidFill>
                  <a:schemeClr val="tx1"/>
                </a:solidFill>
                <a:latin typeface="Arial" charset="0"/>
                <a:ea typeface="Arial" charset="0"/>
                <a:cs typeface="Arial" charset="0"/>
              </a:defRPr>
            </a:lvl8pPr>
            <a:lvl9pPr marL="3745908" indent="-220348" defTabSz="931887" eaLnBrk="0" fontAlgn="base" hangingPunct="0">
              <a:spcBef>
                <a:spcPct val="30000"/>
              </a:spcBef>
              <a:spcAft>
                <a:spcPct val="0"/>
              </a:spcAft>
              <a:defRPr sz="1200">
                <a:solidFill>
                  <a:schemeClr val="tx1"/>
                </a:solidFill>
                <a:latin typeface="Arial" charset="0"/>
                <a:ea typeface="Arial" charset="0"/>
                <a:cs typeface="Arial" charset="0"/>
              </a:defRPr>
            </a:lvl9pPr>
          </a:lstStyle>
          <a:p>
            <a:fld id="{42D959CE-A071-9F4B-840F-D3C5F5D760E3}" type="slidenum">
              <a:rPr lang="en-US">
                <a:solidFill>
                  <a:prstClr val="black"/>
                </a:solidFill>
              </a:rPr>
              <a:pPr/>
              <a:t>62</a:t>
            </a:fld>
            <a:endParaRPr lang="en-US">
              <a:solidFill>
                <a:prstClr val="black"/>
              </a:solidFill>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cs typeface="Arial" charset="0"/>
            </a:endParaRPr>
          </a:p>
        </p:txBody>
      </p:sp>
    </p:spTree>
    <p:extLst>
      <p:ext uri="{BB962C8B-B14F-4D97-AF65-F5344CB8AC3E}">
        <p14:creationId xmlns:p14="http://schemas.microsoft.com/office/powerpoint/2010/main" val="352529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1200">
                <a:solidFill>
                  <a:schemeClr val="tx1"/>
                </a:solidFill>
                <a:latin typeface="Arial" charset="0"/>
                <a:ea typeface="ＭＳ Ｐゴシック" charset="0"/>
                <a:cs typeface="Arial" charset="0"/>
              </a:defRPr>
            </a:lvl1pPr>
            <a:lvl2pPr marL="716130" indent="-275434" defTabSz="931887">
              <a:defRPr sz="1200">
                <a:solidFill>
                  <a:schemeClr val="tx1"/>
                </a:solidFill>
                <a:latin typeface="Arial" charset="0"/>
                <a:ea typeface="Arial" charset="0"/>
                <a:cs typeface="Arial" charset="0"/>
              </a:defRPr>
            </a:lvl2pPr>
            <a:lvl3pPr marL="1101738" indent="-220348" defTabSz="931887">
              <a:defRPr sz="1200">
                <a:solidFill>
                  <a:schemeClr val="tx1"/>
                </a:solidFill>
                <a:latin typeface="Arial" charset="0"/>
                <a:ea typeface="Arial" charset="0"/>
                <a:cs typeface="Arial" charset="0"/>
              </a:defRPr>
            </a:lvl3pPr>
            <a:lvl4pPr marL="1542433" indent="-220348" defTabSz="931887">
              <a:defRPr sz="1200">
                <a:solidFill>
                  <a:schemeClr val="tx1"/>
                </a:solidFill>
                <a:latin typeface="Arial" charset="0"/>
                <a:ea typeface="Arial" charset="0"/>
                <a:cs typeface="Arial" charset="0"/>
              </a:defRPr>
            </a:lvl4pPr>
            <a:lvl5pPr marL="1983128" indent="-220348" defTabSz="931887">
              <a:defRPr sz="1200">
                <a:solidFill>
                  <a:schemeClr val="tx1"/>
                </a:solidFill>
                <a:latin typeface="Arial" charset="0"/>
                <a:ea typeface="Arial" charset="0"/>
                <a:cs typeface="Arial" charset="0"/>
              </a:defRPr>
            </a:lvl5pPr>
            <a:lvl6pPr marL="2423823" indent="-220348" defTabSz="931887" eaLnBrk="0" fontAlgn="base" hangingPunct="0">
              <a:spcBef>
                <a:spcPct val="30000"/>
              </a:spcBef>
              <a:spcAft>
                <a:spcPct val="0"/>
              </a:spcAft>
              <a:defRPr sz="1200">
                <a:solidFill>
                  <a:schemeClr val="tx1"/>
                </a:solidFill>
                <a:latin typeface="Arial" charset="0"/>
                <a:ea typeface="Arial" charset="0"/>
                <a:cs typeface="Arial" charset="0"/>
              </a:defRPr>
            </a:lvl6pPr>
            <a:lvl7pPr marL="2864518" indent="-220348" defTabSz="931887" eaLnBrk="0" fontAlgn="base" hangingPunct="0">
              <a:spcBef>
                <a:spcPct val="30000"/>
              </a:spcBef>
              <a:spcAft>
                <a:spcPct val="0"/>
              </a:spcAft>
              <a:defRPr sz="1200">
                <a:solidFill>
                  <a:schemeClr val="tx1"/>
                </a:solidFill>
                <a:latin typeface="Arial" charset="0"/>
                <a:ea typeface="Arial" charset="0"/>
                <a:cs typeface="Arial" charset="0"/>
              </a:defRPr>
            </a:lvl7pPr>
            <a:lvl8pPr marL="3305213" indent="-220348" defTabSz="931887" eaLnBrk="0" fontAlgn="base" hangingPunct="0">
              <a:spcBef>
                <a:spcPct val="30000"/>
              </a:spcBef>
              <a:spcAft>
                <a:spcPct val="0"/>
              </a:spcAft>
              <a:defRPr sz="1200">
                <a:solidFill>
                  <a:schemeClr val="tx1"/>
                </a:solidFill>
                <a:latin typeface="Arial" charset="0"/>
                <a:ea typeface="Arial" charset="0"/>
                <a:cs typeface="Arial" charset="0"/>
              </a:defRPr>
            </a:lvl8pPr>
            <a:lvl9pPr marL="3745908" indent="-220348" defTabSz="931887" eaLnBrk="0" fontAlgn="base" hangingPunct="0">
              <a:spcBef>
                <a:spcPct val="30000"/>
              </a:spcBef>
              <a:spcAft>
                <a:spcPct val="0"/>
              </a:spcAft>
              <a:defRPr sz="1200">
                <a:solidFill>
                  <a:schemeClr val="tx1"/>
                </a:solidFill>
                <a:latin typeface="Arial" charset="0"/>
                <a:ea typeface="Arial" charset="0"/>
                <a:cs typeface="Arial" charset="0"/>
              </a:defRPr>
            </a:lvl9pPr>
          </a:lstStyle>
          <a:p>
            <a:fld id="{8795C3DA-48CC-9D44-8BD4-CF202E5CFCA7}" type="slidenum">
              <a:rPr lang="en-US"/>
              <a:pPr/>
              <a:t>63</a:t>
            </a:fld>
            <a:endParaRPr lang="en-US"/>
          </a:p>
        </p:txBody>
      </p:sp>
      <p:sp>
        <p:nvSpPr>
          <p:cNvPr id="200707" name="Rectangle 2"/>
          <p:cNvSpPr>
            <a:spLocks noGrp="1" noRot="1" noChangeAspect="1" noChangeArrowheads="1" noTextEdit="1"/>
          </p:cNvSpPr>
          <p:nvPr>
            <p:ph type="sldImg"/>
          </p:nvPr>
        </p:nvSpPr>
        <p:spPr>
          <a:xfrm>
            <a:off x="1177925" y="695325"/>
            <a:ext cx="4625975" cy="3470275"/>
          </a:xfrm>
          <a:ln/>
        </p:spPr>
      </p:sp>
      <p:sp>
        <p:nvSpPr>
          <p:cNvPr id="200708" name="Rectangle 3"/>
          <p:cNvSpPr>
            <a:spLocks noGrp="1" noChangeArrowheads="1"/>
          </p:cNvSpPr>
          <p:nvPr>
            <p:ph type="body" idx="1"/>
          </p:nvPr>
        </p:nvSpPr>
        <p:spPr>
          <a:xfrm>
            <a:off x="909770" y="4396116"/>
            <a:ext cx="5160433" cy="4240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cs typeface="Arial" charset="0"/>
            </a:endParaRPr>
          </a:p>
        </p:txBody>
      </p:sp>
    </p:spTree>
    <p:extLst>
      <p:ext uri="{BB962C8B-B14F-4D97-AF65-F5344CB8AC3E}">
        <p14:creationId xmlns:p14="http://schemas.microsoft.com/office/powerpoint/2010/main" val="4064063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20373890-DCAF-43E6-8684-32303C5A8627}" type="slidenum">
              <a:rPr lang="en-US" smtClean="0"/>
              <a:pPr/>
              <a:t>64</a:t>
            </a:fld>
            <a:endParaRPr lang="en-US"/>
          </a:p>
        </p:txBody>
      </p:sp>
      <p:sp>
        <p:nvSpPr>
          <p:cNvPr id="94211" name="Rectangle 2"/>
          <p:cNvSpPr>
            <a:spLocks noGrp="1" noRot="1" noChangeAspect="1" noChangeArrowheads="1" noTextEdit="1"/>
          </p:cNvSpPr>
          <p:nvPr>
            <p:ph type="sldImg"/>
          </p:nvPr>
        </p:nvSpPr>
        <p:spPr>
          <a:xfrm>
            <a:off x="1177925" y="695325"/>
            <a:ext cx="4625975" cy="3470275"/>
          </a:xfrm>
          <a:ln/>
        </p:spPr>
      </p:sp>
      <p:sp>
        <p:nvSpPr>
          <p:cNvPr id="94212" name="Rectangle 3"/>
          <p:cNvSpPr>
            <a:spLocks noGrp="1" noChangeArrowheads="1"/>
          </p:cNvSpPr>
          <p:nvPr>
            <p:ph type="body" idx="1"/>
          </p:nvPr>
        </p:nvSpPr>
        <p:spPr>
          <a:xfrm>
            <a:off x="909770" y="4396116"/>
            <a:ext cx="5160433" cy="4240868"/>
          </a:xfrm>
          <a:noFill/>
          <a:ln/>
        </p:spPr>
        <p:txBody>
          <a:bodyPr/>
          <a:lstStyle/>
          <a:p>
            <a:pPr eaLnBrk="1" hangingPunct="1"/>
            <a:endParaRPr lang="en-US"/>
          </a:p>
        </p:txBody>
      </p:sp>
    </p:spTree>
    <p:extLst>
      <p:ext uri="{BB962C8B-B14F-4D97-AF65-F5344CB8AC3E}">
        <p14:creationId xmlns:p14="http://schemas.microsoft.com/office/powerpoint/2010/main" val="263189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FA68BB1D-BC5D-48BA-B28A-88C67463ED1E}" type="slidenum">
              <a:rPr lang="en-US" altLang="zh-CN" smtClean="0">
                <a:latin typeface="Arial" charset="0"/>
              </a:rPr>
              <a:pPr eaLnBrk="1" hangingPunct="1"/>
              <a:t>65</a:t>
            </a:fld>
            <a:endParaRPr lang="en-US" altLang="zh-CN">
              <a:latin typeface="Arial"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C29C3543-80E7-4BBD-B172-79106549ADF7}" type="slidenum">
              <a:rPr lang="en-US" altLang="zh-CN" smtClean="0">
                <a:latin typeface="Arial" charset="0"/>
              </a:rPr>
              <a:pPr eaLnBrk="1" hangingPunct="1"/>
              <a:t>66</a:t>
            </a:fld>
            <a:endParaRPr lang="en-US" altLang="zh-CN">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1D898429-1B74-48F8-AA86-ABA9DDA7BC8F}" type="slidenum">
              <a:rPr lang="en-US" altLang="zh-CN" smtClean="0">
                <a:latin typeface="Arial" charset="0"/>
              </a:rPr>
              <a:pPr eaLnBrk="1" hangingPunct="1"/>
              <a:t>67</a:t>
            </a:fld>
            <a:endParaRPr lang="en-US" altLang="zh-CN">
              <a:latin typeface="Arial"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14C5CDBC-B74B-4CD2-A8E2-82E48C44441C}" type="slidenum">
              <a:rPr lang="en-US" altLang="zh-CN" smtClean="0">
                <a:latin typeface="Arial" charset="0"/>
              </a:rPr>
              <a:pPr eaLnBrk="1" hangingPunct="1"/>
              <a:t>68</a:t>
            </a:fld>
            <a:endParaRPr lang="en-US" altLang="zh-CN">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10D64F3C-0754-4E60-B3FD-7A0BEEB3D70B}" type="slidenum">
              <a:rPr lang="en-US" altLang="zh-CN" smtClean="0">
                <a:latin typeface="Arial" charset="0"/>
              </a:rPr>
              <a:pPr eaLnBrk="1" hangingPunct="1"/>
              <a:t>70</a:t>
            </a:fld>
            <a:endParaRPr lang="en-US" altLang="zh-CN">
              <a:latin typeface="Arial"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25871449-649A-4193-8908-4683BF9AA009}" type="slidenum">
              <a:rPr lang="en-US" altLang="zh-CN" smtClean="0">
                <a:latin typeface="Arial" charset="0"/>
              </a:rPr>
              <a:pPr eaLnBrk="1" hangingPunct="1"/>
              <a:t>71</a:t>
            </a:fld>
            <a:endParaRPr lang="en-US" altLang="zh-CN">
              <a:latin typeface="Arial"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64C85-883C-F649-80F1-4D1D37A0F7A0}"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952576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BBD42C31-C103-43CF-8A91-9D17BC7E6DCE}" type="slidenum">
              <a:rPr lang="en-US" altLang="zh-CN" smtClean="0">
                <a:latin typeface="Arial" charset="0"/>
              </a:rPr>
              <a:pPr eaLnBrk="1" hangingPunct="1"/>
              <a:t>73</a:t>
            </a:fld>
            <a:endParaRPr lang="en-US" altLang="zh-CN">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700953ED-FB57-43A9-8A72-F9511BC79107}" type="slidenum">
              <a:rPr lang="en-US" altLang="zh-CN" smtClean="0">
                <a:latin typeface="Arial" charset="0"/>
              </a:rPr>
              <a:pPr eaLnBrk="1" hangingPunct="1"/>
              <a:t>77</a:t>
            </a:fld>
            <a:endParaRPr lang="en-US" altLang="zh-CN">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0B594CE9-2410-4CAF-B2A3-0D7A8929AC89}" type="slidenum">
              <a:rPr lang="en-US" altLang="zh-CN">
                <a:solidFill>
                  <a:prstClr val="black"/>
                </a:solidFill>
                <a:latin typeface="Arial" charset="0"/>
              </a:rPr>
              <a:pPr eaLnBrk="1" hangingPunct="1"/>
              <a:t>78</a:t>
            </a:fld>
            <a:endParaRPr lang="en-US" altLang="zh-CN">
              <a:solidFill>
                <a:prstClr val="black"/>
              </a:solidFill>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57C395E4-A08D-48AC-B9F3-E928823F9E07}" type="slidenum">
              <a:rPr lang="en-US" altLang="zh-CN">
                <a:solidFill>
                  <a:prstClr val="black"/>
                </a:solidFill>
                <a:latin typeface="Arial" charset="0"/>
              </a:rPr>
              <a:pPr eaLnBrk="1" hangingPunct="1"/>
              <a:t>81</a:t>
            </a:fld>
            <a:endParaRPr lang="en-US" altLang="zh-CN">
              <a:solidFill>
                <a:prstClr val="black"/>
              </a:solidFill>
              <a:latin typeface="Arial"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ED6BFD14-78AB-4B47-B8B2-A1C2531AF0C0}" type="slidenum">
              <a:rPr lang="en-US" altLang="zh-CN">
                <a:solidFill>
                  <a:prstClr val="black"/>
                </a:solidFill>
                <a:latin typeface="Arial" charset="0"/>
              </a:rPr>
              <a:pPr eaLnBrk="1" hangingPunct="1"/>
              <a:t>88</a:t>
            </a:fld>
            <a:endParaRPr lang="en-US" altLang="zh-CN">
              <a:solidFill>
                <a:prstClr val="black"/>
              </a:solidFill>
              <a:latin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pitchFamily="18" charset="0"/>
                <a:ea typeface="宋体" pitchFamily="2" charset="-122"/>
              </a:defRPr>
            </a:lvl1pPr>
            <a:lvl2pPr marL="757066" indent="-291179" eaLnBrk="0" hangingPunct="0">
              <a:defRPr>
                <a:solidFill>
                  <a:schemeClr val="tx1"/>
                </a:solidFill>
                <a:latin typeface="Bookman Old Style" pitchFamily="18" charset="0"/>
                <a:ea typeface="宋体" pitchFamily="2" charset="-122"/>
              </a:defRPr>
            </a:lvl2pPr>
            <a:lvl3pPr marL="1164717" indent="-232943" eaLnBrk="0" hangingPunct="0">
              <a:defRPr>
                <a:solidFill>
                  <a:schemeClr val="tx1"/>
                </a:solidFill>
                <a:latin typeface="Bookman Old Style" pitchFamily="18" charset="0"/>
                <a:ea typeface="宋体" pitchFamily="2" charset="-122"/>
              </a:defRPr>
            </a:lvl3pPr>
            <a:lvl4pPr marL="1630604" indent="-232943" eaLnBrk="0" hangingPunct="0">
              <a:defRPr>
                <a:solidFill>
                  <a:schemeClr val="tx1"/>
                </a:solidFill>
                <a:latin typeface="Bookman Old Style" pitchFamily="18" charset="0"/>
                <a:ea typeface="宋体" pitchFamily="2" charset="-122"/>
              </a:defRPr>
            </a:lvl4pPr>
            <a:lvl5pPr marL="2096491" indent="-232943" eaLnBrk="0" hangingPunct="0">
              <a:defRPr>
                <a:solidFill>
                  <a:schemeClr val="tx1"/>
                </a:solidFill>
                <a:latin typeface="Bookman Old Style" pitchFamily="18" charset="0"/>
                <a:ea typeface="宋体" pitchFamily="2" charset="-122"/>
              </a:defRPr>
            </a:lvl5pPr>
            <a:lvl6pPr marL="2562377" indent="-232943" eaLnBrk="0" fontAlgn="base" hangingPunct="0">
              <a:spcBef>
                <a:spcPct val="0"/>
              </a:spcBef>
              <a:spcAft>
                <a:spcPct val="0"/>
              </a:spcAft>
              <a:defRPr>
                <a:solidFill>
                  <a:schemeClr val="tx1"/>
                </a:solidFill>
                <a:latin typeface="Bookman Old Style" pitchFamily="18" charset="0"/>
                <a:ea typeface="宋体" pitchFamily="2" charset="-122"/>
              </a:defRPr>
            </a:lvl6pPr>
            <a:lvl7pPr marL="3028264" indent="-232943" eaLnBrk="0" fontAlgn="base" hangingPunct="0">
              <a:spcBef>
                <a:spcPct val="0"/>
              </a:spcBef>
              <a:spcAft>
                <a:spcPct val="0"/>
              </a:spcAft>
              <a:defRPr>
                <a:solidFill>
                  <a:schemeClr val="tx1"/>
                </a:solidFill>
                <a:latin typeface="Bookman Old Style" pitchFamily="18" charset="0"/>
                <a:ea typeface="宋体" pitchFamily="2" charset="-122"/>
              </a:defRPr>
            </a:lvl7pPr>
            <a:lvl8pPr marL="3494151" indent="-232943" eaLnBrk="0" fontAlgn="base" hangingPunct="0">
              <a:spcBef>
                <a:spcPct val="0"/>
              </a:spcBef>
              <a:spcAft>
                <a:spcPct val="0"/>
              </a:spcAft>
              <a:defRPr>
                <a:solidFill>
                  <a:schemeClr val="tx1"/>
                </a:solidFill>
                <a:latin typeface="Bookman Old Style" pitchFamily="18" charset="0"/>
                <a:ea typeface="宋体" pitchFamily="2" charset="-122"/>
              </a:defRPr>
            </a:lvl8pPr>
            <a:lvl9pPr marL="3960038" indent="-232943"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fld id="{5E5D8FC0-69FD-4313-92DE-A810B42C3B24}" type="slidenum">
              <a:rPr lang="en-US" altLang="zh-CN">
                <a:solidFill>
                  <a:prstClr val="black"/>
                </a:solidFill>
                <a:latin typeface="Arial" charset="0"/>
              </a:rPr>
              <a:pPr eaLnBrk="1" hangingPunct="1"/>
              <a:t>89</a:t>
            </a:fld>
            <a:endParaRPr lang="en-US" altLang="zh-CN">
              <a:solidFill>
                <a:prstClr val="black"/>
              </a:solidFill>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infoscience.epfl.ch</a:t>
            </a:r>
            <a:r>
              <a:rPr lang="en-US" sz="1200" kern="1200" dirty="0">
                <a:solidFill>
                  <a:schemeClr val="tx1"/>
                </a:solidFill>
                <a:effectLst/>
                <a:latin typeface="+mn-lt"/>
                <a:ea typeface="+mn-ea"/>
                <a:cs typeface="+mn-cs"/>
              </a:rPr>
              <a:t>/record/175537/files/2069.pdf</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FREAK: Fast Retina </a:t>
            </a:r>
            <a:r>
              <a:rPr lang="en-US" sz="1200" b="0" kern="1200" dirty="0" err="1">
                <a:solidFill>
                  <a:schemeClr val="tx1"/>
                </a:solidFill>
                <a:effectLst/>
                <a:latin typeface="+mn-lt"/>
                <a:ea typeface="+mn-ea"/>
                <a:cs typeface="+mn-cs"/>
              </a:rPr>
              <a:t>Keypoint</a:t>
            </a:r>
            <a:r>
              <a:rPr lang="en-US" sz="1200" b="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Binary Robust Independent </a:t>
            </a:r>
            <a:r>
              <a:rPr lang="en-US" sz="1200" kern="1200" dirty="0" err="1">
                <a:solidFill>
                  <a:schemeClr val="tx1"/>
                </a:solidFill>
                <a:effectLst/>
                <a:latin typeface="+mn-lt"/>
                <a:ea typeface="+mn-ea"/>
                <a:cs typeface="+mn-cs"/>
              </a:rPr>
              <a:t>Ele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mentary</a:t>
            </a:r>
            <a:r>
              <a:rPr lang="en-US" sz="1200" kern="1200" dirty="0">
                <a:solidFill>
                  <a:schemeClr val="tx1"/>
                </a:solidFill>
                <a:effectLst/>
                <a:latin typeface="+mn-lt"/>
                <a:ea typeface="+mn-ea"/>
                <a:cs typeface="+mn-cs"/>
              </a:rPr>
              <a:t> Feature (BRIEF) [5], the Oriented Fast and Ro- </a:t>
            </a:r>
            <a:r>
              <a:rPr lang="en-US" sz="1200" kern="1200" dirty="0" err="1">
                <a:solidFill>
                  <a:schemeClr val="tx1"/>
                </a:solidFill>
                <a:effectLst/>
                <a:latin typeface="+mn-lt"/>
                <a:ea typeface="+mn-ea"/>
                <a:cs typeface="+mn-cs"/>
              </a:rPr>
              <a:t>tated</a:t>
            </a:r>
            <a:r>
              <a:rPr lang="en-US" sz="1200" kern="1200" dirty="0">
                <a:solidFill>
                  <a:schemeClr val="tx1"/>
                </a:solidFill>
                <a:effectLst/>
                <a:latin typeface="+mn-lt"/>
                <a:ea typeface="+mn-ea"/>
                <a:cs typeface="+mn-cs"/>
              </a:rPr>
              <a:t> BRIEF (ORB)[26], and the Binary Robust Invariant Scalable </a:t>
            </a:r>
            <a:r>
              <a:rPr lang="en-US" sz="1200" kern="1200" dirty="0" err="1">
                <a:solidFill>
                  <a:schemeClr val="tx1"/>
                </a:solidFill>
                <a:effectLst/>
                <a:latin typeface="+mn-lt"/>
                <a:ea typeface="+mn-ea"/>
                <a:cs typeface="+mn-cs"/>
              </a:rPr>
              <a:t>Keypoints</a:t>
            </a:r>
            <a:r>
              <a:rPr lang="en-US" sz="1200" kern="1200" dirty="0">
                <a:solidFill>
                  <a:schemeClr val="tx1"/>
                </a:solidFill>
                <a:effectLst/>
                <a:latin typeface="+mn-lt"/>
                <a:ea typeface="+mn-ea"/>
                <a:cs typeface="+mn-cs"/>
              </a:rPr>
              <a:t>[16] (BRISK) are good examples. </a:t>
            </a:r>
            <a:endParaRPr lang="en-US" dirty="0"/>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94</a:t>
            </a:fld>
            <a:endParaRPr lang="en-US"/>
          </a:p>
        </p:txBody>
      </p:sp>
    </p:spTree>
    <p:extLst>
      <p:ext uri="{BB962C8B-B14F-4D97-AF65-F5344CB8AC3E}">
        <p14:creationId xmlns:p14="http://schemas.microsoft.com/office/powerpoint/2010/main" val="414422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5D67658-14C2-47C4-936A-8FE44F66EAA2}" type="slidenum">
              <a:rPr lang="en-US" smtClean="0">
                <a:solidFill>
                  <a:prstClr val="black"/>
                </a:solidFill>
              </a:rPr>
              <a:pPr/>
              <a:t>11</a:t>
            </a:fld>
            <a:endParaRPr lang="en-US">
              <a:solidFill>
                <a:prstClr val="black"/>
              </a:solidFill>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E5A9006-87B5-46C9-9E96-6AA3839CC93E}" type="slidenum">
              <a:rPr lang="en-US" smtClean="0"/>
              <a:pPr/>
              <a:t>14</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A0BA7A5-3491-45A6-9E3B-1789197AE14A}" type="slidenum">
              <a:rPr lang="en-US" smtClean="0"/>
              <a:pPr/>
              <a:t>15</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8206E027-5420-4928-A7CA-206C85BCA021}" type="slidenum">
              <a:rPr lang="en-US" smtClean="0"/>
              <a:pPr/>
              <a:t>16</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p:spPr>
        <p:txBody>
          <a:bodyPr/>
          <a:lstStyle/>
          <a:p>
            <a:endParaRPr lang="en-US"/>
          </a:p>
        </p:txBody>
      </p:sp>
      <p:sp>
        <p:nvSpPr>
          <p:cNvPr id="22532" name="Slide Number Placeholder 3"/>
          <p:cNvSpPr>
            <a:spLocks noGrp="1"/>
          </p:cNvSpPr>
          <p:nvPr>
            <p:ph type="sldNum" sz="quarter" idx="5"/>
          </p:nvPr>
        </p:nvSpPr>
        <p:spPr>
          <a:noFill/>
        </p:spPr>
        <p:txBody>
          <a:bodyPr/>
          <a:lstStyle/>
          <a:p>
            <a:fld id="{D2A4FA31-BD45-48EE-A48C-D81D0958128A}" type="slidenum">
              <a:rPr lang="en-US">
                <a:solidFill>
                  <a:prstClr val="black"/>
                </a:solidFill>
              </a:rPr>
              <a:pPr/>
              <a:t>21</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cs typeface="Arial"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defRPr sz="1200">
                <a:solidFill>
                  <a:schemeClr val="tx1"/>
                </a:solidFill>
                <a:latin typeface="Arial" charset="0"/>
                <a:ea typeface="ＭＳ Ｐゴシック" charset="0"/>
                <a:cs typeface="Arial" charset="0"/>
              </a:defRPr>
            </a:lvl1pPr>
            <a:lvl2pPr marL="716130" indent="-275434" defTabSz="931887">
              <a:defRPr sz="1200">
                <a:solidFill>
                  <a:schemeClr val="tx1"/>
                </a:solidFill>
                <a:latin typeface="Arial" charset="0"/>
                <a:ea typeface="Arial" charset="0"/>
                <a:cs typeface="Arial" charset="0"/>
              </a:defRPr>
            </a:lvl2pPr>
            <a:lvl3pPr marL="1101738" indent="-220348" defTabSz="931887">
              <a:defRPr sz="1200">
                <a:solidFill>
                  <a:schemeClr val="tx1"/>
                </a:solidFill>
                <a:latin typeface="Arial" charset="0"/>
                <a:ea typeface="Arial" charset="0"/>
                <a:cs typeface="Arial" charset="0"/>
              </a:defRPr>
            </a:lvl3pPr>
            <a:lvl4pPr marL="1542433" indent="-220348" defTabSz="931887">
              <a:defRPr sz="1200">
                <a:solidFill>
                  <a:schemeClr val="tx1"/>
                </a:solidFill>
                <a:latin typeface="Arial" charset="0"/>
                <a:ea typeface="Arial" charset="0"/>
                <a:cs typeface="Arial" charset="0"/>
              </a:defRPr>
            </a:lvl4pPr>
            <a:lvl5pPr marL="1983128" indent="-220348" defTabSz="931887">
              <a:defRPr sz="1200">
                <a:solidFill>
                  <a:schemeClr val="tx1"/>
                </a:solidFill>
                <a:latin typeface="Arial" charset="0"/>
                <a:ea typeface="Arial" charset="0"/>
                <a:cs typeface="Arial" charset="0"/>
              </a:defRPr>
            </a:lvl5pPr>
            <a:lvl6pPr marL="2423823" indent="-220348" defTabSz="931887" eaLnBrk="0" fontAlgn="base" hangingPunct="0">
              <a:spcBef>
                <a:spcPct val="30000"/>
              </a:spcBef>
              <a:spcAft>
                <a:spcPct val="0"/>
              </a:spcAft>
              <a:defRPr sz="1200">
                <a:solidFill>
                  <a:schemeClr val="tx1"/>
                </a:solidFill>
                <a:latin typeface="Arial" charset="0"/>
                <a:ea typeface="Arial" charset="0"/>
                <a:cs typeface="Arial" charset="0"/>
              </a:defRPr>
            </a:lvl6pPr>
            <a:lvl7pPr marL="2864518" indent="-220348" defTabSz="931887" eaLnBrk="0" fontAlgn="base" hangingPunct="0">
              <a:spcBef>
                <a:spcPct val="30000"/>
              </a:spcBef>
              <a:spcAft>
                <a:spcPct val="0"/>
              </a:spcAft>
              <a:defRPr sz="1200">
                <a:solidFill>
                  <a:schemeClr val="tx1"/>
                </a:solidFill>
                <a:latin typeface="Arial" charset="0"/>
                <a:ea typeface="Arial" charset="0"/>
                <a:cs typeface="Arial" charset="0"/>
              </a:defRPr>
            </a:lvl7pPr>
            <a:lvl8pPr marL="3305213" indent="-220348" defTabSz="931887" eaLnBrk="0" fontAlgn="base" hangingPunct="0">
              <a:spcBef>
                <a:spcPct val="30000"/>
              </a:spcBef>
              <a:spcAft>
                <a:spcPct val="0"/>
              </a:spcAft>
              <a:defRPr sz="1200">
                <a:solidFill>
                  <a:schemeClr val="tx1"/>
                </a:solidFill>
                <a:latin typeface="Arial" charset="0"/>
                <a:ea typeface="Arial" charset="0"/>
                <a:cs typeface="Arial" charset="0"/>
              </a:defRPr>
            </a:lvl8pPr>
            <a:lvl9pPr marL="3745908" indent="-220348" defTabSz="931887" eaLnBrk="0" fontAlgn="base" hangingPunct="0">
              <a:spcBef>
                <a:spcPct val="30000"/>
              </a:spcBef>
              <a:spcAft>
                <a:spcPct val="0"/>
              </a:spcAft>
              <a:defRPr sz="1200">
                <a:solidFill>
                  <a:schemeClr val="tx1"/>
                </a:solidFill>
                <a:latin typeface="Arial" charset="0"/>
                <a:ea typeface="Arial" charset="0"/>
                <a:cs typeface="Arial" charset="0"/>
              </a:defRPr>
            </a:lvl9pPr>
          </a:lstStyle>
          <a:p>
            <a:fld id="{CA7259D7-E5BB-D846-879C-4547B909DCAB}" type="slidenum">
              <a:rPr lang="en-US">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337665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DE3319E-986D-45E4-AAFB-DC16BAFD879F}"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3DDAF2-CA69-47B7-8828-7355F47B41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952213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90AB5DF4-876B-413D-BBD1-00D045CAA1A0}"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A3C6C0-AEA5-4D24-A7CB-81A3F4B9ACA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472424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D4EFE826-C5D6-4481-A29A-1C8F2B27B6ED}"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E8FA9C69-3A40-42F4-B619-F1FED2A9DB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036347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E41D225D-E758-4571-9BB7-6267F76FDE52}"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0785056-394F-496B-836F-3ADFDE2A280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898999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2CFDDF2-4314-4697-BFDE-00A6DD81A6AF}"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D02BBDE-1230-4002-A5F9-C5ECF6E9E3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352999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1D57C52-C9AD-4632-98F1-D7A64AB6156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497EA68-46B3-4643-BA97-A379F536B9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025269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D2FB0C03-BCF7-40E0-9431-659407458415}"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018EA00-C3AE-4AA3-BADA-49A32E6083C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6697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4689C4A2-A84D-42EC-A791-BC8242804265}"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C6B1CE5-835C-4538-B813-557139AC3AC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52798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6626"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Click to edit Master title style</a:t>
            </a:r>
          </a:p>
        </p:txBody>
      </p:sp>
      <p:sp>
        <p:nvSpPr>
          <p:cNvPr id="2662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8D8B4A4D-ECFF-43FF-B81F-541A0348BDC0}"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BFDA332-1E5A-4FBB-A964-3562E9E2A4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278359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9C488CC-3D6B-427D-B5B3-E64DCB0E1DDD}"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2903887-6B75-4301-A816-DD8FB0BCF8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7365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35963A9-98F7-46BC-BF2C-84E0021F59A6}"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BD67EC-85F6-44DC-870B-26522108B61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338677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81B7A2C-468B-4DE2-9FC4-99D52A941CB8}"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EB285E5-5FD5-4285-A76E-1C771461D55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578230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D70E53F6-25F2-4715-96FE-C86CFF7DE774}" type="datetime1">
              <a:rPr lang="en-US">
                <a:solidFill>
                  <a:srgbClr val="000000"/>
                </a:solidFill>
              </a:rPr>
              <a:pPr>
                <a:defRPr/>
              </a:pPr>
              <a:t>11/24/2021</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9B0A90C-CFFF-497E-A0D0-E5DE4A96A3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118200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582ABD6D-5C79-4AED-BBE9-95CE70669C14}"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A83C671-FAEB-4D2D-BB46-839D684A87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417536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869B479-CE11-4A5F-BAFD-AA779A1E6C34}" type="datetime1">
              <a:rPr lang="en-US">
                <a:solidFill>
                  <a:srgbClr val="000000"/>
                </a:solidFill>
              </a:rPr>
              <a:pPr>
                <a:defRPr/>
              </a:pPr>
              <a:t>11/24/2021</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8D6F8A5-1A90-4227-9ECA-958A68C7B3A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15715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A1B30F8-6D30-45F9-B40B-BF09D2DCE019}"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7D11A7B-7AC9-4688-9E66-A0EC3C80D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481397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1CBCBD2-AC60-4D5F-8E8A-37401D3D30E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FB0C955-C48A-4346-9C18-EB7D045669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594535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99D2414-C524-4EC5-A7FD-10B68F0286A1}"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B8BB08-C97A-44BD-B3B9-8C623060607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988129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DE3319E-986D-45E4-AAFB-DC16BAFD879F}"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3DDAF2-CA69-47B7-8828-7355F47B41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64585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90AB5DF4-876B-413D-BBD1-00D045CAA1A0}"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A3C6C0-AEA5-4D24-A7CB-81A3F4B9ACA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96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90AB5DF4-876B-413D-BBD1-00D045CAA1A0}" type="datetime1">
              <a:rPr lang="en-US"/>
              <a:pPr>
                <a:defRPr/>
              </a:pPr>
              <a:t>11/24/2021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6A3C6C0-AEA5-4D24-A7CB-81A3F4B9ACAF}" type="slidenum">
              <a:rPr lang="en-US" altLang="zh-CN"/>
              <a:pPr>
                <a:defRPr/>
              </a:pPr>
              <a:t>‹#›</a:t>
            </a:fld>
            <a:endParaRPr lang="en-US" altLang="zh-CN"/>
          </a:p>
        </p:txBody>
      </p:sp>
    </p:spTree>
    <p:extLst>
      <p:ext uri="{BB962C8B-B14F-4D97-AF65-F5344CB8AC3E}">
        <p14:creationId xmlns:p14="http://schemas.microsoft.com/office/powerpoint/2010/main" val="15514082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D4EFE826-C5D6-4481-A29A-1C8F2B27B6ED}"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E8FA9C69-3A40-42F4-B619-F1FED2A9DB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22186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E41D225D-E758-4571-9BB7-6267F76FDE52}"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0785056-394F-496B-836F-3ADFDE2A280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4995956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2CFDDF2-4314-4697-BFDE-00A6DD81A6AF}"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D02BBDE-1230-4002-A5F9-C5ECF6E9E3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992507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1D57C52-C9AD-4632-98F1-D7A64AB6156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497EA68-46B3-4643-BA97-A379F536B9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215439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D2FB0C03-BCF7-40E0-9431-659407458415}"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018EA00-C3AE-4AA3-BADA-49A32E6083C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4970745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4689C4A2-A84D-42EC-A791-BC8242804265}"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C6B1CE5-835C-4538-B813-557139AC3AC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40568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2767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0579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3996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8394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0957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1780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122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96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014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11297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6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fld id="{94B3AFC3-A5AA-492E-B41C-C8BA041F4BD9}"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6282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Rectangle 4"/>
          <p:cNvSpPr>
            <a:spLocks noGrp="1" noChangeArrowheads="1"/>
          </p:cNvSpPr>
          <p:nvPr>
            <p:ph type="sldNum" sz="quarter" idx="10"/>
          </p:nvPr>
        </p:nvSpPr>
        <p:spPr/>
        <p:txBody>
          <a:bodyPr/>
          <a:lstStyle>
            <a:lvl1pPr>
              <a:defRPr/>
            </a:lvl1pPr>
          </a:lstStyle>
          <a:p>
            <a:fld id="{7E8174D5-6B2C-2D42-A241-F9712B6542BD}" type="slidenum">
              <a:rPr lang="de-DE">
                <a:solidFill>
                  <a:prstClr val="black">
                    <a:tint val="75000"/>
                  </a:prstClr>
                </a:solidFill>
              </a:rPr>
              <a:pPr/>
              <a:t>‹#›</a:t>
            </a:fld>
            <a:endParaRPr lang="de-DE">
              <a:solidFill>
                <a:prstClr val="black">
                  <a:tint val="75000"/>
                </a:prstClr>
              </a:solidFill>
            </a:endParaRPr>
          </a:p>
        </p:txBody>
      </p:sp>
      <p:sp>
        <p:nvSpPr>
          <p:cNvPr id="7" name="Rectangle 6"/>
          <p:cNvSpPr>
            <a:spLocks noGrp="1" noChangeArrowheads="1"/>
          </p:cNvSpPr>
          <p:nvPr>
            <p:ph type="ftr" sz="quarter" idx="11"/>
          </p:nvPr>
        </p:nvSpPr>
        <p:spPr/>
        <p:txBody>
          <a:bodyPr/>
          <a:lstStyle>
            <a:lvl1pPr>
              <a:defRPr/>
            </a:lvl1pPr>
          </a:lstStyle>
          <a:p>
            <a:pPr>
              <a:defRPr/>
            </a:pPr>
            <a:r>
              <a:rPr lang="de-DE">
                <a:solidFill>
                  <a:prstClr val="black">
                    <a:tint val="75000"/>
                  </a:prstClr>
                </a:solidFill>
              </a:rPr>
              <a:t>K. Grauman, B. Leibe</a:t>
            </a:r>
          </a:p>
        </p:txBody>
      </p:sp>
    </p:spTree>
    <p:extLst>
      <p:ext uri="{BB962C8B-B14F-4D97-AF65-F5344CB8AC3E}">
        <p14:creationId xmlns:p14="http://schemas.microsoft.com/office/powerpoint/2010/main" val="423367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3739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05998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6685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6439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1450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5926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0678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23628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699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9925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8016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fld id="{94B3AFC3-A5AA-492E-B41C-C8BA041F4BD9}"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16547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330141"/>
            <a:ext cx="9144000" cy="2620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7" name="bg object 17"/>
          <p:cNvSpPr/>
          <p:nvPr/>
        </p:nvSpPr>
        <p:spPr>
          <a:xfrm>
            <a:off x="0" y="6356350"/>
            <a:ext cx="9144000" cy="501650"/>
          </a:xfrm>
          <a:custGeom>
            <a:avLst/>
            <a:gdLst/>
            <a:ahLst/>
            <a:cxnLst/>
            <a:rect l="l" t="t" r="r" b="b"/>
            <a:pathLst>
              <a:path w="9144000" h="501650">
                <a:moveTo>
                  <a:pt x="9144000" y="0"/>
                </a:moveTo>
                <a:lnTo>
                  <a:pt x="0" y="0"/>
                </a:lnTo>
                <a:lnTo>
                  <a:pt x="0" y="501648"/>
                </a:lnTo>
                <a:lnTo>
                  <a:pt x="9144000" y="501648"/>
                </a:lnTo>
                <a:lnTo>
                  <a:pt x="9144000" y="0"/>
                </a:lnTo>
                <a:close/>
              </a:path>
            </a:pathLst>
          </a:custGeom>
          <a:solidFill>
            <a:srgbClr val="991200"/>
          </a:solidFill>
        </p:spPr>
        <p:txBody>
          <a:bodyPr wrap="square" lIns="0" tIns="0" rIns="0" bIns="0" rtlCol="0"/>
          <a:lstStyle/>
          <a:p>
            <a:endParaRPr>
              <a:solidFill>
                <a:prstClr val="black"/>
              </a:solidFill>
            </a:endParaRPr>
          </a:p>
        </p:txBody>
      </p:sp>
      <p:sp>
        <p:nvSpPr>
          <p:cNvPr id="18" name="bg object 18"/>
          <p:cNvSpPr/>
          <p:nvPr/>
        </p:nvSpPr>
        <p:spPr>
          <a:xfrm>
            <a:off x="0" y="6356350"/>
            <a:ext cx="9144000" cy="501650"/>
          </a:xfrm>
          <a:custGeom>
            <a:avLst/>
            <a:gdLst/>
            <a:ahLst/>
            <a:cxnLst/>
            <a:rect l="l" t="t" r="r" b="b"/>
            <a:pathLst>
              <a:path w="9144000" h="501650">
                <a:moveTo>
                  <a:pt x="0" y="0"/>
                </a:moveTo>
                <a:lnTo>
                  <a:pt x="9143993" y="0"/>
                </a:lnTo>
                <a:lnTo>
                  <a:pt x="9143993" y="501648"/>
                </a:lnTo>
                <a:lnTo>
                  <a:pt x="0" y="501648"/>
                </a:lnTo>
                <a:lnTo>
                  <a:pt x="0" y="0"/>
                </a:lnTo>
                <a:close/>
              </a:path>
            </a:pathLst>
          </a:custGeom>
          <a:ln w="9524">
            <a:solidFill>
              <a:srgbClr val="5B92C7"/>
            </a:solidFill>
          </a:ln>
        </p:spPr>
        <p:txBody>
          <a:bodyPr wrap="square" lIns="0" tIns="0" rIns="0" bIns="0" rtlCol="0"/>
          <a:lstStyle/>
          <a:p>
            <a:endParaRPr>
              <a:solidFill>
                <a:prstClr val="black"/>
              </a:solidFill>
            </a:endParaRPr>
          </a:p>
        </p:txBody>
      </p:sp>
      <p:sp>
        <p:nvSpPr>
          <p:cNvPr id="19" name="bg object 19"/>
          <p:cNvSpPr/>
          <p:nvPr/>
        </p:nvSpPr>
        <p:spPr>
          <a:xfrm>
            <a:off x="0" y="0"/>
            <a:ext cx="4065652" cy="4388079"/>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1518599" y="2109152"/>
            <a:ext cx="6106800" cy="1356360"/>
          </a:xfrm>
          <a:prstGeom prst="rect">
            <a:avLst/>
          </a:prstGeom>
        </p:spPr>
        <p:txBody>
          <a:bodyPr wrap="square" lIns="0" tIns="0" rIns="0" bIns="0">
            <a:spAutoFit/>
          </a:bodyPr>
          <a:lstStyle>
            <a:lvl1pPr>
              <a:defRPr sz="4400" b="0" i="0">
                <a:solidFill>
                  <a:schemeClr val="tx1"/>
                </a:solidFill>
                <a:latin typeface="Carlito"/>
                <a:cs typeface="Carlito"/>
              </a:defRPr>
            </a:lvl1pPr>
          </a:lstStyle>
          <a:p>
            <a:endParaRPr/>
          </a:p>
        </p:txBody>
      </p:sp>
      <p:sp>
        <p:nvSpPr>
          <p:cNvPr id="3" name="Holder 3"/>
          <p:cNvSpPr>
            <a:spLocks noGrp="1"/>
          </p:cNvSpPr>
          <p:nvPr>
            <p:ph type="subTitle" idx="4"/>
          </p:nvPr>
        </p:nvSpPr>
        <p:spPr>
          <a:xfrm>
            <a:off x="2960890" y="3826764"/>
            <a:ext cx="3222218" cy="1186179"/>
          </a:xfrm>
          <a:prstGeom prst="rect">
            <a:avLst/>
          </a:prstGeom>
        </p:spPr>
        <p:txBody>
          <a:bodyPr wrap="square" lIns="0" tIns="0" rIns="0" bIns="0">
            <a:spAutoFit/>
          </a:bodyPr>
          <a:lstStyle>
            <a:lvl1pPr>
              <a:defRPr sz="32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Carlito"/>
                <a:cs typeface="Carlito"/>
              </a:defRPr>
            </a:lvl1p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5" name="Holder 5"/>
          <p:cNvSpPr>
            <a:spLocks noGrp="1"/>
          </p:cNvSpPr>
          <p:nvPr>
            <p:ph type="dt" sz="half" idx="6"/>
          </p:nvPr>
        </p:nvSpPr>
        <p:spPr/>
        <p:txBody>
          <a:bodyPr lIns="0" tIns="0" rIns="0" bIns="0"/>
          <a:lstStyle>
            <a:lvl1pPr>
              <a:defRPr sz="1600" b="0" i="0">
                <a:solidFill>
                  <a:schemeClr val="bg1"/>
                </a:solidFill>
                <a:latin typeface="Verdana"/>
                <a:cs typeface="Verdana"/>
              </a:defRPr>
            </a:lvl1p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
        <p:nvSpPr>
          <p:cNvPr id="6" name="Holder 6"/>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spcBef>
                <a:spcPts val="10"/>
              </a:spcBef>
            </a:pPr>
            <a:fld id="{81D60167-4931-47E6-BA6A-407CBD079E47}" type="slidenum">
              <a:rPr dirty="0">
                <a:solidFill>
                  <a:prstClr val="white"/>
                </a:solidFill>
              </a:rPr>
              <a:pPr marL="38100">
                <a:spcBef>
                  <a:spcPts val="10"/>
                </a:spcBef>
              </a:pPr>
              <a:t>‹#›</a:t>
            </a:fld>
            <a:endParaRPr dirty="0">
              <a:solidFill>
                <a:prstClr val="white"/>
              </a:solidFill>
            </a:endParaRPr>
          </a:p>
        </p:txBody>
      </p:sp>
    </p:spTree>
    <p:extLst>
      <p:ext uri="{BB962C8B-B14F-4D97-AF65-F5344CB8AC3E}">
        <p14:creationId xmlns:p14="http://schemas.microsoft.com/office/powerpoint/2010/main" val="4203722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Carlito"/>
                <a:cs typeface="Carlito"/>
              </a:defRPr>
            </a:lvl1p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5" name="Holder 5"/>
          <p:cNvSpPr>
            <a:spLocks noGrp="1"/>
          </p:cNvSpPr>
          <p:nvPr>
            <p:ph type="dt" sz="half" idx="6"/>
          </p:nvPr>
        </p:nvSpPr>
        <p:spPr/>
        <p:txBody>
          <a:bodyPr lIns="0" tIns="0" rIns="0" bIns="0"/>
          <a:lstStyle>
            <a:lvl1pPr>
              <a:defRPr sz="1600" b="0" i="0">
                <a:solidFill>
                  <a:schemeClr val="bg1"/>
                </a:solidFill>
                <a:latin typeface="Verdana"/>
                <a:cs typeface="Verdana"/>
              </a:defRPr>
            </a:lvl1p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
        <p:nvSpPr>
          <p:cNvPr id="6" name="Holder 6"/>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spcBef>
                <a:spcPts val="10"/>
              </a:spcBef>
            </a:pPr>
            <a:fld id="{81D60167-4931-47E6-BA6A-407CBD079E47}" type="slidenum">
              <a:rPr dirty="0">
                <a:solidFill>
                  <a:prstClr val="white"/>
                </a:solidFill>
              </a:rPr>
              <a:pPr marL="38100">
                <a:spcBef>
                  <a:spcPts val="10"/>
                </a:spcBef>
              </a:pPr>
              <a:t>‹#›</a:t>
            </a:fld>
            <a:endParaRPr dirty="0">
              <a:solidFill>
                <a:prstClr val="white"/>
              </a:solidFill>
            </a:endParaRPr>
          </a:p>
        </p:txBody>
      </p:sp>
    </p:spTree>
    <p:extLst>
      <p:ext uri="{BB962C8B-B14F-4D97-AF65-F5344CB8AC3E}">
        <p14:creationId xmlns:p14="http://schemas.microsoft.com/office/powerpoint/2010/main" val="3528722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Carlito"/>
                <a:cs typeface="Carlito"/>
              </a:defRPr>
            </a:lvl1p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6" name="Holder 6"/>
          <p:cNvSpPr>
            <a:spLocks noGrp="1"/>
          </p:cNvSpPr>
          <p:nvPr>
            <p:ph type="dt" sz="half" idx="6"/>
          </p:nvPr>
        </p:nvSpPr>
        <p:spPr/>
        <p:txBody>
          <a:bodyPr lIns="0" tIns="0" rIns="0" bIns="0"/>
          <a:lstStyle>
            <a:lvl1pPr>
              <a:defRPr sz="1600" b="0" i="0">
                <a:solidFill>
                  <a:schemeClr val="bg1"/>
                </a:solidFill>
                <a:latin typeface="Verdana"/>
                <a:cs typeface="Verdana"/>
              </a:defRPr>
            </a:lvl1p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
        <p:nvSpPr>
          <p:cNvPr id="7" name="Holder 7"/>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spcBef>
                <a:spcPts val="10"/>
              </a:spcBef>
            </a:pPr>
            <a:fld id="{81D60167-4931-47E6-BA6A-407CBD079E47}" type="slidenum">
              <a:rPr dirty="0">
                <a:solidFill>
                  <a:prstClr val="white"/>
                </a:solidFill>
              </a:rPr>
              <a:pPr marL="38100">
                <a:spcBef>
                  <a:spcPts val="10"/>
                </a:spcBef>
              </a:pPr>
              <a:t>‹#›</a:t>
            </a:fld>
            <a:endParaRPr dirty="0">
              <a:solidFill>
                <a:prstClr val="white"/>
              </a:solidFill>
            </a:endParaRPr>
          </a:p>
        </p:txBody>
      </p:sp>
    </p:spTree>
    <p:extLst>
      <p:ext uri="{BB962C8B-B14F-4D97-AF65-F5344CB8AC3E}">
        <p14:creationId xmlns:p14="http://schemas.microsoft.com/office/powerpoint/2010/main" val="3553036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Carlito"/>
                <a:cs typeface="Carlito"/>
              </a:defRPr>
            </a:lvl1p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4" name="Holder 4"/>
          <p:cNvSpPr>
            <a:spLocks noGrp="1"/>
          </p:cNvSpPr>
          <p:nvPr>
            <p:ph type="dt" sz="half" idx="6"/>
          </p:nvPr>
        </p:nvSpPr>
        <p:spPr/>
        <p:txBody>
          <a:bodyPr lIns="0" tIns="0" rIns="0" bIns="0"/>
          <a:lstStyle>
            <a:lvl1pPr>
              <a:defRPr sz="1600" b="0" i="0">
                <a:solidFill>
                  <a:schemeClr val="bg1"/>
                </a:solidFill>
                <a:latin typeface="Verdana"/>
                <a:cs typeface="Verdana"/>
              </a:defRPr>
            </a:lvl1p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spcBef>
                <a:spcPts val="10"/>
              </a:spcBef>
            </a:pPr>
            <a:fld id="{81D60167-4931-47E6-BA6A-407CBD079E47}" type="slidenum">
              <a:rPr dirty="0">
                <a:solidFill>
                  <a:prstClr val="white"/>
                </a:solidFill>
              </a:rPr>
              <a:pPr marL="38100">
                <a:spcBef>
                  <a:spcPts val="10"/>
                </a:spcBef>
              </a:pPr>
              <a:t>‹#›</a:t>
            </a:fld>
            <a:endParaRPr dirty="0">
              <a:solidFill>
                <a:prstClr val="white"/>
              </a:solidFill>
            </a:endParaRPr>
          </a:p>
        </p:txBody>
      </p:sp>
    </p:spTree>
    <p:extLst>
      <p:ext uri="{BB962C8B-B14F-4D97-AF65-F5344CB8AC3E}">
        <p14:creationId xmlns:p14="http://schemas.microsoft.com/office/powerpoint/2010/main" val="1462591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Carlito"/>
                <a:cs typeface="Carlito"/>
              </a:defRPr>
            </a:lvl1p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3" name="Holder 3"/>
          <p:cNvSpPr>
            <a:spLocks noGrp="1"/>
          </p:cNvSpPr>
          <p:nvPr>
            <p:ph type="dt" sz="half" idx="6"/>
          </p:nvPr>
        </p:nvSpPr>
        <p:spPr/>
        <p:txBody>
          <a:bodyPr lIns="0" tIns="0" rIns="0" bIns="0"/>
          <a:lstStyle>
            <a:lvl1pPr>
              <a:defRPr sz="1600" b="0" i="0">
                <a:solidFill>
                  <a:schemeClr val="bg1"/>
                </a:solidFill>
                <a:latin typeface="Verdana"/>
                <a:cs typeface="Verdana"/>
              </a:defRPr>
            </a:lvl1p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
        <p:nvSpPr>
          <p:cNvPr id="4" name="Holder 4"/>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spcBef>
                <a:spcPts val="10"/>
              </a:spcBef>
            </a:pPr>
            <a:fld id="{81D60167-4931-47E6-BA6A-407CBD079E47}" type="slidenum">
              <a:rPr dirty="0">
                <a:solidFill>
                  <a:prstClr val="white"/>
                </a:solidFill>
              </a:rPr>
              <a:pPr marL="38100">
                <a:spcBef>
                  <a:spcPts val="10"/>
                </a:spcBef>
              </a:pPr>
              <a:t>‹#›</a:t>
            </a:fld>
            <a:endParaRPr dirty="0">
              <a:solidFill>
                <a:prstClr val="white"/>
              </a:solidFill>
            </a:endParaRPr>
          </a:p>
        </p:txBody>
      </p:sp>
    </p:spTree>
    <p:extLst>
      <p:ext uri="{BB962C8B-B14F-4D97-AF65-F5344CB8AC3E}">
        <p14:creationId xmlns:p14="http://schemas.microsoft.com/office/powerpoint/2010/main" val="41641756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0000"/>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455613"/>
            <a:ext cx="7772400" cy="1600200"/>
          </a:xfrm>
        </p:spPr>
        <p:txBody>
          <a:bodyPr anchor="b"/>
          <a:lstStyle>
            <a:lvl1pPr algn="ctr">
              <a:defRPr sz="4000">
                <a:latin typeface="Times New Roman" pitchFamily="-112" charset="0"/>
              </a:defRPr>
            </a:lvl1pPr>
          </a:lstStyle>
          <a:p>
            <a:r>
              <a:rPr lang="en-US" altLang="zh-CN"/>
              <a:t>Click to edit Master title style</a:t>
            </a:r>
            <a:endParaRPr lang="en-US"/>
          </a:p>
        </p:txBody>
      </p:sp>
      <p:sp>
        <p:nvSpPr>
          <p:cNvPr id="3075" name="Rectangle 3"/>
          <p:cNvSpPr>
            <a:spLocks noGrp="1" noChangeArrowheads="1"/>
          </p:cNvSpPr>
          <p:nvPr>
            <p:ph type="subTitle" idx="1"/>
          </p:nvPr>
        </p:nvSpPr>
        <p:spPr>
          <a:xfrm>
            <a:off x="1371600" y="2513013"/>
            <a:ext cx="6400800" cy="914400"/>
          </a:xfrm>
        </p:spPr>
        <p:txBody>
          <a:bodyPr/>
          <a:lstStyle>
            <a:lvl1pPr algn="ctr">
              <a:defRPr b="0">
                <a:solidFill>
                  <a:schemeClr val="tx2"/>
                </a:solidFill>
              </a:defRPr>
            </a:lvl1pPr>
          </a:lstStyle>
          <a:p>
            <a:r>
              <a:rPr lang="en-US" altLang="zh-CN"/>
              <a:t>Click to edit Master subtitle style</a:t>
            </a:r>
            <a:endParaRPr lang="en-US"/>
          </a:p>
        </p:txBody>
      </p:sp>
      <p:sp>
        <p:nvSpPr>
          <p:cNvPr id="3080" name="Rectangle 8"/>
          <p:cNvSpPr>
            <a:spLocks noChangeArrowheads="1"/>
          </p:cNvSpPr>
          <p:nvPr/>
        </p:nvSpPr>
        <p:spPr bwMode="auto">
          <a:xfrm>
            <a:off x="0" y="6172200"/>
            <a:ext cx="9140825" cy="685800"/>
          </a:xfrm>
          <a:prstGeom prst="rect">
            <a:avLst/>
          </a:prstGeom>
          <a:solidFill>
            <a:srgbClr val="9E7E38"/>
          </a:solidFill>
          <a:ln w="9525">
            <a:solidFill>
              <a:srgbClr val="9E7E38"/>
            </a:solidFill>
            <a:miter lim="800000"/>
            <a:headEnd/>
            <a:tailEnd/>
          </a:ln>
          <a:effectLst/>
        </p:spPr>
        <p:txBody>
          <a:bodyPr wrap="none" anchor="ctr">
            <a:prstTxWarp prst="textNoShape">
              <a:avLst/>
            </a:prstTxWarp>
          </a:bodyPr>
          <a:lstStyle/>
          <a:p>
            <a:pPr defTabSz="457200"/>
            <a:endParaRPr lang="en-US">
              <a:solidFill>
                <a:srgbClr val="9E7E38"/>
              </a:solidFill>
            </a:endParaRPr>
          </a:p>
        </p:txBody>
      </p:sp>
      <p:sp>
        <p:nvSpPr>
          <p:cNvPr id="3079" name="Line 7"/>
          <p:cNvSpPr>
            <a:spLocks noChangeShapeType="1"/>
          </p:cNvSpPr>
          <p:nvPr/>
        </p:nvSpPr>
        <p:spPr bwMode="auto">
          <a:xfrm>
            <a:off x="2286000" y="2284413"/>
            <a:ext cx="4570413" cy="0"/>
          </a:xfrm>
          <a:prstGeom prst="line">
            <a:avLst/>
          </a:prstGeom>
          <a:noFill/>
          <a:ln w="25400">
            <a:solidFill>
              <a:srgbClr val="9E7E38"/>
            </a:solidFill>
            <a:round/>
            <a:headEnd/>
            <a:tailEnd/>
          </a:ln>
          <a:effectLst/>
        </p:spPr>
        <p:txBody>
          <a:bodyPr>
            <a:prstTxWarp prst="textNoShape">
              <a:avLst/>
            </a:prstTxWarp>
          </a:bodyPr>
          <a:lstStyle/>
          <a:p>
            <a:pPr defTabSz="457200"/>
            <a:endParaRPr lang="en-US">
              <a:solidFill>
                <a:srgbClr val="9E7E38"/>
              </a:solidFill>
            </a:endParaRPr>
          </a:p>
        </p:txBody>
      </p:sp>
      <p:pic>
        <p:nvPicPr>
          <p:cNvPr id="3082" name="Picture 10" descr="wfu"/>
          <p:cNvPicPr>
            <a:picLocks noChangeAspect="1" noChangeArrowheads="1"/>
          </p:cNvPicPr>
          <p:nvPr/>
        </p:nvPicPr>
        <p:blipFill>
          <a:blip r:embed="rId2"/>
          <a:srcRect/>
          <a:stretch>
            <a:fillRect/>
          </a:stretch>
        </p:blipFill>
        <p:spPr bwMode="auto">
          <a:xfrm>
            <a:off x="3162300" y="4191000"/>
            <a:ext cx="2819400" cy="1568450"/>
          </a:xfrm>
          <a:prstGeom prst="rect">
            <a:avLst/>
          </a:prstGeom>
          <a:noFill/>
        </p:spPr>
      </p:pic>
      <p:sp>
        <p:nvSpPr>
          <p:cNvPr id="3077" name="Rectangle 5"/>
          <p:cNvSpPr>
            <a:spLocks noGrp="1" noChangeArrowheads="1"/>
          </p:cNvSpPr>
          <p:nvPr>
            <p:ph type="ftr" sz="quarter" idx="3"/>
          </p:nvPr>
        </p:nvSpPr>
        <p:spPr bwMode="auto">
          <a:xfrm>
            <a:off x="457200" y="6169025"/>
            <a:ext cx="8229600" cy="685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lvl1pPr>
              <a:spcBef>
                <a:spcPct val="0"/>
              </a:spcBef>
              <a:defRPr sz="1600">
                <a:solidFill>
                  <a:schemeClr val="tx2"/>
                </a:solidFill>
              </a:defRPr>
            </a:lvl1pPr>
          </a:lstStyle>
          <a:p>
            <a:pPr defTabSz="457200"/>
            <a:endParaRPr lang="en-US">
              <a:solidFill>
                <a:srgbClr val="FFFDE8"/>
              </a:solidFill>
            </a:endParaRPr>
          </a:p>
        </p:txBody>
      </p:sp>
    </p:spTree>
    <p:extLst>
      <p:ext uri="{BB962C8B-B14F-4D97-AF65-F5344CB8AC3E}">
        <p14:creationId xmlns:p14="http://schemas.microsoft.com/office/powerpoint/2010/main" val="1709023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36193776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22448260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5613" y="1600200"/>
            <a:ext cx="4037012"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5025" y="1600200"/>
            <a:ext cx="4037013"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460117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009350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979468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8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281487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3091057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4138181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0"/>
            <a:ext cx="2055812" cy="6172200"/>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5613" y="0"/>
            <a:ext cx="6019800" cy="61722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4848152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6626"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Click to edit Master title style</a:t>
            </a:r>
          </a:p>
        </p:txBody>
      </p:sp>
      <p:sp>
        <p:nvSpPr>
          <p:cNvPr id="2662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8D8B4A4D-ECFF-43FF-B81F-541A0348BDC0}"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BFDA332-1E5A-4FBB-A964-3562E9E2A4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511699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9C488CC-3D6B-427D-B5B3-E64DCB0E1DDD}"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2903887-6B75-4301-A816-DD8FB0BCF8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909799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35963A9-98F7-46BC-BF2C-84E0021F59A6}"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BD67EC-85F6-44DC-870B-26522108B61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190261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81B7A2C-468B-4DE2-9FC4-99D52A941CB8}"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EB285E5-5FD5-4285-A76E-1C771461D55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535369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D70E53F6-25F2-4715-96FE-C86CFF7DE774}" type="datetime1">
              <a:rPr lang="en-US">
                <a:solidFill>
                  <a:srgbClr val="000000"/>
                </a:solidFill>
              </a:rPr>
              <a:pPr>
                <a:defRPr/>
              </a:pPr>
              <a:t>11/24/2021</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9B0A90C-CFFF-497E-A0D0-E5DE4A96A3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90138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582ABD6D-5C79-4AED-BBE9-95CE70669C14}"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A83C671-FAEB-4D2D-BB46-839D684A87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344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869B479-CE11-4A5F-BAFD-AA779A1E6C34}" type="datetime1">
              <a:rPr lang="en-US">
                <a:solidFill>
                  <a:srgbClr val="000000"/>
                </a:solidFill>
              </a:rPr>
              <a:pPr>
                <a:defRPr/>
              </a:pPr>
              <a:t>11/24/2021</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8D6F8A5-1A90-4227-9ECA-958A68C7B3A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60084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A1B30F8-6D30-45F9-B40B-BF09D2DCE019}"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7D11A7B-7AC9-4688-9E66-A0EC3C80D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25740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1CBCBD2-AC60-4D5F-8E8A-37401D3D30E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FB0C955-C48A-4346-9C18-EB7D045669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290052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99D2414-C524-4EC5-A7FD-10B68F0286A1}"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B8BB08-C97A-44BD-B3B9-8C623060607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35966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DE3319E-986D-45E4-AAFB-DC16BAFD879F}"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3DDAF2-CA69-47B7-8828-7355F47B41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326937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90AB5DF4-876B-413D-BBD1-00D045CAA1A0}"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A3C6C0-AEA5-4D24-A7CB-81A3F4B9ACA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44386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D4EFE826-C5D6-4481-A29A-1C8F2B27B6ED}"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E8FA9C69-3A40-42F4-B619-F1FED2A9DB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938130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E41D225D-E758-4571-9BB7-6267F76FDE52}"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0785056-394F-496B-836F-3ADFDE2A280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665242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2CFDDF2-4314-4697-BFDE-00A6DD81A6AF}"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D02BBDE-1230-4002-A5F9-C5ECF6E9E3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054965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1D57C52-C9AD-4632-98F1-D7A64AB6156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497EA68-46B3-4643-BA97-A379F536B9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8654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D2FB0C03-BCF7-40E0-9431-659407458415}"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018EA00-C3AE-4AA3-BADA-49A32E6083C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24070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4689C4A2-A84D-42EC-A791-BC8242804265}"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C6B1CE5-835C-4538-B813-557139AC3AC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257706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6626"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Click to edit Master title style</a:t>
            </a:r>
          </a:p>
        </p:txBody>
      </p:sp>
      <p:sp>
        <p:nvSpPr>
          <p:cNvPr id="2662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8D8B4A4D-ECFF-43FF-B81F-541A0348BDC0}"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BFDA332-1E5A-4FBB-A964-3562E9E2A4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951160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9C488CC-3D6B-427D-B5B3-E64DCB0E1DDD}"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2903887-6B75-4301-A816-DD8FB0BCF8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499502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35963A9-98F7-46BC-BF2C-84E0021F59A6}"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BD67EC-85F6-44DC-870B-26522108B61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95560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81B7A2C-468B-4DE2-9FC4-99D52A941CB8}"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EB285E5-5FD5-4285-A76E-1C771461D55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906163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D70E53F6-25F2-4715-96FE-C86CFF7DE774}" type="datetime1">
              <a:rPr lang="en-US">
                <a:solidFill>
                  <a:srgbClr val="000000"/>
                </a:solidFill>
              </a:rPr>
              <a:pPr>
                <a:defRPr/>
              </a:pPr>
              <a:t>11/24/2021</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9B0A90C-CFFF-497E-A0D0-E5DE4A96A3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39600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582ABD6D-5C79-4AED-BBE9-95CE70669C14}"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A83C671-FAEB-4D2D-BB46-839D684A87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68823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869B479-CE11-4A5F-BAFD-AA779A1E6C34}" type="datetime1">
              <a:rPr lang="en-US">
                <a:solidFill>
                  <a:srgbClr val="000000"/>
                </a:solidFill>
              </a:rPr>
              <a:pPr>
                <a:defRPr/>
              </a:pPr>
              <a:t>11/24/2021</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8D6F8A5-1A90-4227-9ECA-958A68C7B3A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50752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A1B30F8-6D30-45F9-B40B-BF09D2DCE019}"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7D11A7B-7AC9-4688-9E66-A0EC3C80D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6794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1CBCBD2-AC60-4D5F-8E8A-37401D3D30E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FB0C955-C48A-4346-9C18-EB7D045669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139468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99D2414-C524-4EC5-A7FD-10B68F0286A1}"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B8BB08-C97A-44BD-B3B9-8C623060607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778234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DE3319E-986D-45E4-AAFB-DC16BAFD879F}"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3DDAF2-CA69-47B7-8828-7355F47B41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703533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90AB5DF4-876B-413D-BBD1-00D045CAA1A0}"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A3C6C0-AEA5-4D24-A7CB-81A3F4B9ACA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36701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D4EFE826-C5D6-4481-A29A-1C8F2B27B6ED}"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E8FA9C69-3A40-42F4-B619-F1FED2A9DBC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308925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E41D225D-E758-4571-9BB7-6267F76FDE52}"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0785056-394F-496B-836F-3ADFDE2A280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978374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2CFDDF2-4314-4697-BFDE-00A6DD81A6AF}"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D02BBDE-1230-4002-A5F9-C5ECF6E9E30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878312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1D57C52-C9AD-4632-98F1-D7A64AB6156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497EA68-46B3-4643-BA97-A379F536B9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269506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D2FB0C03-BCF7-40E0-9431-659407458415}"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018EA00-C3AE-4AA3-BADA-49A32E6083C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045420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4689C4A2-A84D-42EC-A791-BC8242804265}"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C6B1CE5-835C-4538-B813-557139AC3AC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0028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6626"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Click to edit Master title style</a:t>
            </a:r>
          </a:p>
        </p:txBody>
      </p:sp>
      <p:sp>
        <p:nvSpPr>
          <p:cNvPr id="2662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8D8B4A4D-ECFF-43FF-B81F-541A0348BDC0}" type="datetime1">
              <a:rPr lang="en-US">
                <a:solidFill>
                  <a:srgbClr val="000000"/>
                </a:solidFill>
              </a:rPr>
              <a:pPr>
                <a:defRPr/>
              </a:pPr>
              <a:t>11/24/2021</a:t>
            </a:fld>
            <a:endParaRPr lang="en-US" altLang="zh-CN">
              <a:solidFill>
                <a:srgbClr val="000000"/>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BFDA332-1E5A-4FBB-A964-3562E9E2A4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816317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9C488CC-3D6B-427D-B5B3-E64DCB0E1DDD}"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2903887-6B75-4301-A816-DD8FB0BCF8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203741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35963A9-98F7-46BC-BF2C-84E0021F59A6}"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BD67EC-85F6-44DC-870B-26522108B61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48095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81B7A2C-468B-4DE2-9FC4-99D52A941CB8}"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EB285E5-5FD5-4285-A76E-1C771461D55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218456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D70E53F6-25F2-4715-96FE-C86CFF7DE774}" type="datetime1">
              <a:rPr lang="en-US">
                <a:solidFill>
                  <a:srgbClr val="000000"/>
                </a:solidFill>
              </a:rPr>
              <a:pPr>
                <a:defRPr/>
              </a:pPr>
              <a:t>11/24/2021</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9B0A90C-CFFF-497E-A0D0-E5DE4A96A37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280799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582ABD6D-5C79-4AED-BBE9-95CE70669C14}" type="datetime1">
              <a:rPr lang="en-US">
                <a:solidFill>
                  <a:srgbClr val="000000"/>
                </a:solidFill>
              </a:rPr>
              <a:pPr>
                <a:defRPr/>
              </a:pPr>
              <a:t>11/24/2021</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A83C671-FAEB-4D2D-BB46-839D684A87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792835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869B479-CE11-4A5F-BAFD-AA779A1E6C34}" type="datetime1">
              <a:rPr lang="en-US">
                <a:solidFill>
                  <a:srgbClr val="000000"/>
                </a:solidFill>
              </a:rPr>
              <a:pPr>
                <a:defRPr/>
              </a:pPr>
              <a:t>11/24/2021</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8D6F8A5-1A90-4227-9ECA-958A68C7B3A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930490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A1B30F8-6D30-45F9-B40B-BF09D2DCE019}"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7D11A7B-7AC9-4688-9E66-A0EC3C80DB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572157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1CBCBD2-AC60-4D5F-8E8A-37401D3D30EC}" type="datetime1">
              <a:rPr lang="en-US">
                <a:solidFill>
                  <a:srgbClr val="000000"/>
                </a:solidFill>
              </a:rPr>
              <a:pPr>
                <a:defRPr/>
              </a:pPr>
              <a:t>11/24/2021</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FB0C955-C48A-4346-9C18-EB7D045669A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3990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99D2414-C524-4EC5-A7FD-10B68F0286A1}" type="datetime1">
              <a:rPr lang="en-US">
                <a:solidFill>
                  <a:srgbClr val="000000"/>
                </a:solidFill>
              </a:rPr>
              <a:pPr>
                <a:defRPr/>
              </a:pPr>
              <a:t>11/24/2021</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B8BB08-C97A-44BD-B3B9-8C623060607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4032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4.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3.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theme" Target="../theme/theme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9.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35FC9-4C7C-4839-AD87-B5CD13220982}" type="datetimeFigureOut">
              <a:rPr lang="en-US" smtClean="0"/>
              <a:pPr/>
              <a:t>11/24/2021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1B2BE-37E8-49C8-A941-FB00A9E058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5700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35FC9-4C7C-4839-AD87-B5CD13220982}" type="datetimeFigureOut">
              <a:rPr lang="en-US" smtClean="0">
                <a:solidFill>
                  <a:prstClr val="black">
                    <a:tint val="75000"/>
                  </a:prstClr>
                </a:solidFill>
              </a:rPr>
              <a:pPr/>
              <a:t>11/24/2021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1B2BE-37E8-49C8-A941-FB00A9E058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4096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330141"/>
            <a:ext cx="9144000" cy="26208"/>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7" name="bg object 17"/>
          <p:cNvSpPr/>
          <p:nvPr/>
        </p:nvSpPr>
        <p:spPr>
          <a:xfrm>
            <a:off x="0" y="6356350"/>
            <a:ext cx="9144000" cy="501650"/>
          </a:xfrm>
          <a:custGeom>
            <a:avLst/>
            <a:gdLst/>
            <a:ahLst/>
            <a:cxnLst/>
            <a:rect l="l" t="t" r="r" b="b"/>
            <a:pathLst>
              <a:path w="9144000" h="501650">
                <a:moveTo>
                  <a:pt x="9144000" y="0"/>
                </a:moveTo>
                <a:lnTo>
                  <a:pt x="0" y="0"/>
                </a:lnTo>
                <a:lnTo>
                  <a:pt x="0" y="501648"/>
                </a:lnTo>
                <a:lnTo>
                  <a:pt x="9144000" y="501648"/>
                </a:lnTo>
                <a:lnTo>
                  <a:pt x="9144000" y="0"/>
                </a:lnTo>
                <a:close/>
              </a:path>
            </a:pathLst>
          </a:custGeom>
          <a:solidFill>
            <a:srgbClr val="991200"/>
          </a:solidFill>
        </p:spPr>
        <p:txBody>
          <a:bodyPr wrap="square" lIns="0" tIns="0" rIns="0" bIns="0" rtlCol="0"/>
          <a:lstStyle/>
          <a:p>
            <a:endParaRPr>
              <a:solidFill>
                <a:prstClr val="black"/>
              </a:solidFill>
            </a:endParaRPr>
          </a:p>
        </p:txBody>
      </p:sp>
      <p:sp>
        <p:nvSpPr>
          <p:cNvPr id="18" name="bg object 18"/>
          <p:cNvSpPr/>
          <p:nvPr/>
        </p:nvSpPr>
        <p:spPr>
          <a:xfrm>
            <a:off x="0" y="6356350"/>
            <a:ext cx="9144000" cy="501650"/>
          </a:xfrm>
          <a:custGeom>
            <a:avLst/>
            <a:gdLst/>
            <a:ahLst/>
            <a:cxnLst/>
            <a:rect l="l" t="t" r="r" b="b"/>
            <a:pathLst>
              <a:path w="9144000" h="501650">
                <a:moveTo>
                  <a:pt x="0" y="0"/>
                </a:moveTo>
                <a:lnTo>
                  <a:pt x="9143993" y="0"/>
                </a:lnTo>
                <a:lnTo>
                  <a:pt x="9143993" y="501648"/>
                </a:lnTo>
                <a:lnTo>
                  <a:pt x="0" y="501648"/>
                </a:lnTo>
                <a:lnTo>
                  <a:pt x="0" y="0"/>
                </a:lnTo>
                <a:close/>
              </a:path>
            </a:pathLst>
          </a:custGeom>
          <a:ln w="9524">
            <a:solidFill>
              <a:srgbClr val="5B92C7"/>
            </a:solidFill>
          </a:ln>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1503446" y="223520"/>
            <a:ext cx="6137107" cy="695960"/>
          </a:xfrm>
          <a:prstGeom prst="rect">
            <a:avLst/>
          </a:prstGeom>
        </p:spPr>
        <p:txBody>
          <a:bodyPr wrap="square" lIns="0" tIns="0" rIns="0" bIns="0">
            <a:spAutoFit/>
          </a:bodyPr>
          <a:lstStyle>
            <a:lvl1pPr>
              <a:defRPr sz="4400" b="0" i="0">
                <a:solidFill>
                  <a:schemeClr val="tx1"/>
                </a:solidFill>
                <a:latin typeface="Carlito"/>
                <a:cs typeface="Carlito"/>
              </a:defRPr>
            </a:lvl1pPr>
          </a:lstStyle>
          <a:p>
            <a:endParaRPr/>
          </a:p>
        </p:txBody>
      </p:sp>
      <p:sp>
        <p:nvSpPr>
          <p:cNvPr id="3" name="Holder 3"/>
          <p:cNvSpPr>
            <a:spLocks noGrp="1"/>
          </p:cNvSpPr>
          <p:nvPr>
            <p:ph type="body" idx="1"/>
          </p:nvPr>
        </p:nvSpPr>
        <p:spPr>
          <a:xfrm>
            <a:off x="535940" y="1556434"/>
            <a:ext cx="5175885" cy="2822575"/>
          </a:xfrm>
          <a:prstGeom prst="rect">
            <a:avLst/>
          </a:prstGeom>
        </p:spPr>
        <p:txBody>
          <a:bodyPr wrap="square" lIns="0" tIns="0" rIns="0" bIns="0">
            <a:spAutoFit/>
          </a:bodyPr>
          <a:lstStyle>
            <a:lvl1pPr>
              <a:defRPr sz="3000" b="0" i="0">
                <a:solidFill>
                  <a:schemeClr val="tx1"/>
                </a:solidFill>
                <a:latin typeface="Carlito"/>
                <a:cs typeface="Carlito"/>
              </a:defRPr>
            </a:lvl1pPr>
          </a:lstStyle>
          <a:p>
            <a:endParaRPr/>
          </a:p>
        </p:txBody>
      </p:sp>
      <p:sp>
        <p:nvSpPr>
          <p:cNvPr id="4" name="Holder 4"/>
          <p:cNvSpPr>
            <a:spLocks noGrp="1"/>
          </p:cNvSpPr>
          <p:nvPr>
            <p:ph type="ftr" sz="quarter" idx="5"/>
          </p:nvPr>
        </p:nvSpPr>
        <p:spPr>
          <a:xfrm>
            <a:off x="7406830" y="6460633"/>
            <a:ext cx="838200" cy="304800"/>
          </a:xfrm>
          <a:prstGeom prst="rect">
            <a:avLst/>
          </a:prstGeom>
        </p:spPr>
        <p:txBody>
          <a:bodyPr wrap="square" lIns="0" tIns="0" rIns="0" bIns="0">
            <a:spAutoFit/>
          </a:bodyPr>
          <a:lstStyle>
            <a:lvl1pPr>
              <a:defRPr sz="1800" b="0" i="0">
                <a:solidFill>
                  <a:schemeClr val="bg1"/>
                </a:solidFill>
                <a:latin typeface="Carlito"/>
                <a:cs typeface="Carlito"/>
              </a:defRPr>
            </a:lvl1p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5" name="Holder 5"/>
          <p:cNvSpPr>
            <a:spLocks noGrp="1"/>
          </p:cNvSpPr>
          <p:nvPr>
            <p:ph type="dt" sz="half" idx="6"/>
          </p:nvPr>
        </p:nvSpPr>
        <p:spPr>
          <a:xfrm>
            <a:off x="535940" y="6510019"/>
            <a:ext cx="890905" cy="279400"/>
          </a:xfrm>
          <a:prstGeom prst="rect">
            <a:avLst/>
          </a:prstGeom>
        </p:spPr>
        <p:txBody>
          <a:bodyPr wrap="square" lIns="0" tIns="0" rIns="0" bIns="0">
            <a:spAutoFit/>
          </a:bodyPr>
          <a:lstStyle>
            <a:lvl1pPr>
              <a:defRPr sz="1600" b="0" i="0">
                <a:solidFill>
                  <a:schemeClr val="bg1"/>
                </a:solidFill>
                <a:latin typeface="Verdana"/>
                <a:cs typeface="Verdana"/>
              </a:defRPr>
            </a:lvl1p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
        <p:nvSpPr>
          <p:cNvPr id="6" name="Holder 6"/>
          <p:cNvSpPr>
            <a:spLocks noGrp="1"/>
          </p:cNvSpPr>
          <p:nvPr>
            <p:ph type="sldNum" sz="quarter" idx="7"/>
          </p:nvPr>
        </p:nvSpPr>
        <p:spPr>
          <a:xfrm>
            <a:off x="6377940" y="6460633"/>
            <a:ext cx="308609" cy="304800"/>
          </a:xfrm>
          <a:prstGeom prst="rect">
            <a:avLst/>
          </a:prstGeom>
        </p:spPr>
        <p:txBody>
          <a:bodyPr wrap="square" lIns="0" tIns="0" rIns="0" bIns="0">
            <a:spAutoFit/>
          </a:bodyPr>
          <a:lstStyle>
            <a:lvl1pPr>
              <a:defRPr sz="1800" b="0" i="0">
                <a:solidFill>
                  <a:schemeClr val="bg1"/>
                </a:solidFill>
                <a:latin typeface="Carlito"/>
                <a:cs typeface="Carlito"/>
              </a:defRPr>
            </a:lvl1pPr>
          </a:lstStyle>
          <a:p>
            <a:pPr marL="38100">
              <a:spcBef>
                <a:spcPts val="10"/>
              </a:spcBef>
            </a:pPr>
            <a:fld id="{81D60167-4931-47E6-BA6A-407CBD079E47}" type="slidenum">
              <a:rPr dirty="0">
                <a:solidFill>
                  <a:prstClr val="white"/>
                </a:solidFill>
              </a:rPr>
              <a:pPr marL="38100">
                <a:spcBef>
                  <a:spcPts val="10"/>
                </a:spcBef>
              </a:pPr>
              <a:t>‹#›</a:t>
            </a:fld>
            <a:endParaRPr dirty="0">
              <a:solidFill>
                <a:prstClr val="white"/>
              </a:solidFill>
            </a:endParaRPr>
          </a:p>
        </p:txBody>
      </p:sp>
    </p:spTree>
    <p:extLst>
      <p:ext uri="{BB962C8B-B14F-4D97-AF65-F5344CB8AC3E}">
        <p14:creationId xmlns:p14="http://schemas.microsoft.com/office/powerpoint/2010/main" val="207215474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DE8"/>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5613" y="1600200"/>
            <a:ext cx="8226425"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Subhead Goes Here</a:t>
            </a:r>
          </a:p>
          <a:p>
            <a:pPr lvl="0"/>
            <a:endParaRPr lang="en-US"/>
          </a:p>
        </p:txBody>
      </p:sp>
      <p:sp>
        <p:nvSpPr>
          <p:cNvPr id="1031" name="Rectangle 7"/>
          <p:cNvSpPr>
            <a:spLocks noChangeArrowheads="1"/>
          </p:cNvSpPr>
          <p:nvPr/>
        </p:nvSpPr>
        <p:spPr bwMode="auto">
          <a:xfrm>
            <a:off x="0" y="0"/>
            <a:ext cx="9140825" cy="914400"/>
          </a:xfrm>
          <a:prstGeom prst="rect">
            <a:avLst/>
          </a:prstGeom>
          <a:solidFill>
            <a:srgbClr val="9E7E38"/>
          </a:solidFill>
          <a:ln w="9525">
            <a:solidFill>
              <a:srgbClr val="9E7E38"/>
            </a:solidFill>
            <a:miter lim="800000"/>
            <a:headEnd/>
            <a:tailEnd/>
          </a:ln>
          <a:effectLst/>
        </p:spPr>
        <p:txBody>
          <a:bodyPr wrap="none" anchor="ctr">
            <a:prstTxWarp prst="textNoShape">
              <a:avLst/>
            </a:prstTxWarp>
          </a:bodyPr>
          <a:lstStyle/>
          <a:p>
            <a:pPr defTabSz="457200"/>
            <a:endParaRPr lang="en-US">
              <a:solidFill>
                <a:srgbClr val="9E7E38"/>
              </a:solidFill>
            </a:endParaRPr>
          </a:p>
        </p:txBody>
      </p:sp>
      <p:sp>
        <p:nvSpPr>
          <p:cNvPr id="1026" name="Rectangle 2"/>
          <p:cNvSpPr>
            <a:spLocks noGrp="1" noChangeArrowheads="1"/>
          </p:cNvSpPr>
          <p:nvPr>
            <p:ph type="title"/>
          </p:nvPr>
        </p:nvSpPr>
        <p:spPr bwMode="auto">
          <a:xfrm>
            <a:off x="3198813" y="0"/>
            <a:ext cx="5484812"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 GOES HERE</a:t>
            </a:r>
          </a:p>
        </p:txBody>
      </p:sp>
      <p:sp>
        <p:nvSpPr>
          <p:cNvPr id="1033" name="Rectangle 9"/>
          <p:cNvSpPr>
            <a:spLocks noChangeArrowheads="1"/>
          </p:cNvSpPr>
          <p:nvPr/>
        </p:nvSpPr>
        <p:spPr bwMode="auto">
          <a:xfrm>
            <a:off x="0" y="0"/>
            <a:ext cx="2741613" cy="914400"/>
          </a:xfrm>
          <a:prstGeom prst="rect">
            <a:avLst/>
          </a:prstGeom>
          <a:solidFill>
            <a:srgbClr val="000000"/>
          </a:solidFill>
          <a:ln w="9525">
            <a:solidFill>
              <a:srgbClr val="000000"/>
            </a:solidFill>
            <a:miter lim="800000"/>
            <a:headEnd/>
            <a:tailEnd/>
          </a:ln>
          <a:effectLst/>
        </p:spPr>
        <p:txBody>
          <a:bodyPr wrap="none" anchor="ctr">
            <a:prstTxWarp prst="textNoShape">
              <a:avLst/>
            </a:prstTxWarp>
          </a:bodyPr>
          <a:lstStyle/>
          <a:p>
            <a:pPr defTabSz="457200"/>
            <a:endParaRPr lang="en-US">
              <a:solidFill>
                <a:srgbClr val="9E7E38"/>
              </a:solidFill>
            </a:endParaRPr>
          </a:p>
        </p:txBody>
      </p:sp>
      <p:pic>
        <p:nvPicPr>
          <p:cNvPr id="1032" name="Picture 8" descr="wfu"/>
          <p:cNvPicPr>
            <a:picLocks noChangeAspect="1" noChangeArrowheads="1"/>
          </p:cNvPicPr>
          <p:nvPr/>
        </p:nvPicPr>
        <p:blipFill>
          <a:blip r:embed="rId13"/>
          <a:srcRect/>
          <a:stretch>
            <a:fillRect/>
          </a:stretch>
        </p:blipFill>
        <p:spPr bwMode="auto">
          <a:xfrm>
            <a:off x="228600" y="228600"/>
            <a:ext cx="2293938" cy="457200"/>
          </a:xfrm>
          <a:prstGeom prst="rect">
            <a:avLst/>
          </a:prstGeom>
          <a:noFill/>
          <a:ln w="9525">
            <a:noFill/>
            <a:miter lim="800000"/>
            <a:headEnd/>
            <a:tailEnd/>
          </a:ln>
        </p:spPr>
      </p:pic>
      <p:sp>
        <p:nvSpPr>
          <p:cNvPr id="1034" name="Line 10"/>
          <p:cNvSpPr>
            <a:spLocks noChangeShapeType="1"/>
          </p:cNvSpPr>
          <p:nvPr/>
        </p:nvSpPr>
        <p:spPr bwMode="auto">
          <a:xfrm>
            <a:off x="547688" y="6400800"/>
            <a:ext cx="8043862" cy="0"/>
          </a:xfrm>
          <a:prstGeom prst="line">
            <a:avLst/>
          </a:prstGeom>
          <a:noFill/>
          <a:ln w="9525">
            <a:solidFill>
              <a:srgbClr val="000000"/>
            </a:solidFill>
            <a:round/>
            <a:headEnd/>
            <a:tailEnd/>
          </a:ln>
          <a:effectLst/>
        </p:spPr>
        <p:txBody>
          <a:bodyPr>
            <a:prstTxWarp prst="textNoShape">
              <a:avLst/>
            </a:prstTxWarp>
          </a:bodyPr>
          <a:lstStyle/>
          <a:p>
            <a:pPr defTabSz="457200"/>
            <a:endParaRPr lang="en-US">
              <a:solidFill>
                <a:srgbClr val="9E7E38"/>
              </a:solidFill>
            </a:endParaRPr>
          </a:p>
        </p:txBody>
      </p:sp>
    </p:spTree>
    <p:extLst>
      <p:ext uri="{BB962C8B-B14F-4D97-AF65-F5344CB8AC3E}">
        <p14:creationId xmlns:p14="http://schemas.microsoft.com/office/powerpoint/2010/main" val="150761661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r" rtl="0" eaLnBrk="1" fontAlgn="base" hangingPunct="1">
        <a:spcBef>
          <a:spcPct val="0"/>
        </a:spcBef>
        <a:spcAft>
          <a:spcPct val="0"/>
        </a:spcAft>
        <a:defRPr sz="2400">
          <a:solidFill>
            <a:schemeClr val="tx2"/>
          </a:solidFill>
          <a:latin typeface="+mj-lt"/>
          <a:ea typeface="+mj-ea"/>
          <a:cs typeface="+mj-cs"/>
        </a:defRPr>
      </a:lvl1pPr>
      <a:lvl2pPr algn="r" rtl="0" eaLnBrk="1" fontAlgn="base" hangingPunct="1">
        <a:spcBef>
          <a:spcPct val="0"/>
        </a:spcBef>
        <a:spcAft>
          <a:spcPct val="0"/>
        </a:spcAft>
        <a:defRPr sz="2400">
          <a:solidFill>
            <a:schemeClr val="tx2"/>
          </a:solidFill>
          <a:latin typeface="Arial" pitchFamily="-112" charset="0"/>
        </a:defRPr>
      </a:lvl2pPr>
      <a:lvl3pPr algn="r" rtl="0" eaLnBrk="1" fontAlgn="base" hangingPunct="1">
        <a:spcBef>
          <a:spcPct val="0"/>
        </a:spcBef>
        <a:spcAft>
          <a:spcPct val="0"/>
        </a:spcAft>
        <a:defRPr sz="2400">
          <a:solidFill>
            <a:schemeClr val="tx2"/>
          </a:solidFill>
          <a:latin typeface="Arial" pitchFamily="-112" charset="0"/>
        </a:defRPr>
      </a:lvl3pPr>
      <a:lvl4pPr algn="r" rtl="0" eaLnBrk="1" fontAlgn="base" hangingPunct="1">
        <a:spcBef>
          <a:spcPct val="0"/>
        </a:spcBef>
        <a:spcAft>
          <a:spcPct val="0"/>
        </a:spcAft>
        <a:defRPr sz="2400">
          <a:solidFill>
            <a:schemeClr val="tx2"/>
          </a:solidFill>
          <a:latin typeface="Arial" pitchFamily="-112" charset="0"/>
        </a:defRPr>
      </a:lvl4pPr>
      <a:lvl5pPr algn="r" rtl="0" eaLnBrk="1" fontAlgn="base" hangingPunct="1">
        <a:spcBef>
          <a:spcPct val="0"/>
        </a:spcBef>
        <a:spcAft>
          <a:spcPct val="0"/>
        </a:spcAft>
        <a:defRPr sz="2400">
          <a:solidFill>
            <a:schemeClr val="tx2"/>
          </a:solidFill>
          <a:latin typeface="Arial" pitchFamily="-112" charset="0"/>
        </a:defRPr>
      </a:lvl5pPr>
      <a:lvl6pPr marL="457200" algn="r" rtl="0" eaLnBrk="1" fontAlgn="base" hangingPunct="1">
        <a:spcBef>
          <a:spcPct val="0"/>
        </a:spcBef>
        <a:spcAft>
          <a:spcPct val="0"/>
        </a:spcAft>
        <a:defRPr sz="2400">
          <a:solidFill>
            <a:schemeClr val="tx2"/>
          </a:solidFill>
          <a:latin typeface="Arial" pitchFamily="-112" charset="0"/>
        </a:defRPr>
      </a:lvl6pPr>
      <a:lvl7pPr marL="914400" algn="r" rtl="0" eaLnBrk="1" fontAlgn="base" hangingPunct="1">
        <a:spcBef>
          <a:spcPct val="0"/>
        </a:spcBef>
        <a:spcAft>
          <a:spcPct val="0"/>
        </a:spcAft>
        <a:defRPr sz="2400">
          <a:solidFill>
            <a:schemeClr val="tx2"/>
          </a:solidFill>
          <a:latin typeface="Arial" pitchFamily="-112" charset="0"/>
        </a:defRPr>
      </a:lvl7pPr>
      <a:lvl8pPr marL="1371600" algn="r" rtl="0" eaLnBrk="1" fontAlgn="base" hangingPunct="1">
        <a:spcBef>
          <a:spcPct val="0"/>
        </a:spcBef>
        <a:spcAft>
          <a:spcPct val="0"/>
        </a:spcAft>
        <a:defRPr sz="2400">
          <a:solidFill>
            <a:schemeClr val="tx2"/>
          </a:solidFill>
          <a:latin typeface="Arial" pitchFamily="-112" charset="0"/>
        </a:defRPr>
      </a:lvl8pPr>
      <a:lvl9pPr marL="1828800" algn="r" rtl="0" eaLnBrk="1" fontAlgn="base" hangingPunct="1">
        <a:spcBef>
          <a:spcPct val="0"/>
        </a:spcBef>
        <a:spcAft>
          <a:spcPct val="0"/>
        </a:spcAft>
        <a:defRPr sz="2400">
          <a:solidFill>
            <a:schemeClr val="tx2"/>
          </a:solidFill>
          <a:latin typeface="Arial" pitchFamily="-112" charset="0"/>
        </a:defRPr>
      </a:lvl9pPr>
    </p:titleStyle>
    <p:bodyStyle>
      <a:lvl1pPr algn="l" rtl="0" eaLnBrk="1" fontAlgn="base" hangingPunct="1">
        <a:spcBef>
          <a:spcPct val="20000"/>
        </a:spcBef>
        <a:spcAft>
          <a:spcPct val="0"/>
        </a:spcAft>
        <a:defRPr sz="2400" b="1">
          <a:solidFill>
            <a:schemeClr val="tx1"/>
          </a:solidFill>
          <a:latin typeface="+mn-lt"/>
          <a:ea typeface="+mn-ea"/>
          <a:cs typeface="+mn-cs"/>
        </a:defRPr>
      </a:lvl1pPr>
      <a:lvl2pPr marL="1165225" indent="-533400" algn="l" rtl="0" eaLnBrk="1" fontAlgn="base" hangingPunct="1">
        <a:spcBef>
          <a:spcPct val="20000"/>
        </a:spcBef>
        <a:spcAft>
          <a:spcPct val="0"/>
        </a:spcAft>
        <a:defRPr sz="2800">
          <a:solidFill>
            <a:schemeClr val="tx1"/>
          </a:solidFill>
          <a:latin typeface="+mn-lt"/>
          <a:ea typeface="ＭＳ Ｐゴシック" pitchFamily="-112" charset="-128"/>
        </a:defRPr>
      </a:lvl2pPr>
      <a:lvl3pPr marL="1736725" indent="-457200" algn="l" rtl="0" eaLnBrk="1" fontAlgn="base" hangingPunct="1">
        <a:spcBef>
          <a:spcPct val="20000"/>
        </a:spcBef>
        <a:spcAft>
          <a:spcPct val="0"/>
        </a:spcAft>
        <a:defRPr sz="2400">
          <a:solidFill>
            <a:schemeClr val="tx1"/>
          </a:solidFill>
          <a:latin typeface="+mn-lt"/>
          <a:ea typeface="ＭＳ Ｐゴシック" pitchFamily="-112" charset="-128"/>
        </a:defRPr>
      </a:lvl3pPr>
      <a:lvl4pPr marL="2232025" indent="-381000" algn="l" rtl="0" eaLnBrk="1" fontAlgn="base" hangingPunct="1">
        <a:spcBef>
          <a:spcPct val="20000"/>
        </a:spcBef>
        <a:spcAft>
          <a:spcPct val="0"/>
        </a:spcAft>
        <a:defRPr sz="2000">
          <a:solidFill>
            <a:schemeClr val="tx1"/>
          </a:solidFill>
          <a:latin typeface="+mn-lt"/>
          <a:ea typeface="ＭＳ Ｐゴシック" pitchFamily="-112" charset="-128"/>
        </a:defRPr>
      </a:lvl4pPr>
      <a:lvl5pPr marL="2727325" indent="-381000" algn="l" rtl="0" eaLnBrk="1" fontAlgn="base" hangingPunct="1">
        <a:spcBef>
          <a:spcPct val="20000"/>
        </a:spcBef>
        <a:spcAft>
          <a:spcPct val="0"/>
        </a:spcAft>
        <a:defRPr sz="2000">
          <a:solidFill>
            <a:schemeClr val="tx1"/>
          </a:solidFill>
          <a:latin typeface="+mn-lt"/>
          <a:ea typeface="ＭＳ Ｐゴシック" pitchFamily="-112" charset="-128"/>
        </a:defRPr>
      </a:lvl5pPr>
      <a:lvl6pPr marL="3184525" indent="-381000" algn="l" rtl="0" eaLnBrk="1" fontAlgn="base" hangingPunct="1">
        <a:spcBef>
          <a:spcPct val="20000"/>
        </a:spcBef>
        <a:spcAft>
          <a:spcPct val="0"/>
        </a:spcAft>
        <a:defRPr sz="2000">
          <a:solidFill>
            <a:schemeClr val="tx1"/>
          </a:solidFill>
          <a:latin typeface="+mn-lt"/>
          <a:ea typeface="ＭＳ Ｐゴシック" pitchFamily="-112" charset="-128"/>
        </a:defRPr>
      </a:lvl6pPr>
      <a:lvl7pPr marL="3641725" indent="-381000" algn="l" rtl="0" eaLnBrk="1" fontAlgn="base" hangingPunct="1">
        <a:spcBef>
          <a:spcPct val="20000"/>
        </a:spcBef>
        <a:spcAft>
          <a:spcPct val="0"/>
        </a:spcAft>
        <a:defRPr sz="2000">
          <a:solidFill>
            <a:schemeClr val="tx1"/>
          </a:solidFill>
          <a:latin typeface="+mn-lt"/>
          <a:ea typeface="ＭＳ Ｐゴシック" pitchFamily="-112" charset="-128"/>
        </a:defRPr>
      </a:lvl7pPr>
      <a:lvl8pPr marL="4098925" indent="-381000" algn="l" rtl="0" eaLnBrk="1" fontAlgn="base" hangingPunct="1">
        <a:spcBef>
          <a:spcPct val="20000"/>
        </a:spcBef>
        <a:spcAft>
          <a:spcPct val="0"/>
        </a:spcAft>
        <a:defRPr sz="2000">
          <a:solidFill>
            <a:schemeClr val="tx1"/>
          </a:solidFill>
          <a:latin typeface="+mn-lt"/>
          <a:ea typeface="ＭＳ Ｐゴシック" pitchFamily="-112" charset="-128"/>
        </a:defRPr>
      </a:lvl8pPr>
      <a:lvl9pPr marL="4556125" indent="-381000" algn="l" rtl="0" eaLnBrk="1" fontAlgn="base" hangingPunct="1">
        <a:spcBef>
          <a:spcPct val="20000"/>
        </a:spcBef>
        <a:spcAft>
          <a:spcPct val="0"/>
        </a:spcAft>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56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defRPr/>
            </a:pPr>
            <a:fld id="{C65DDFC5-C8A4-4F40-8799-F00C3BEC089A}" type="datetime1">
              <a:rPr lang="en-US">
                <a:solidFill>
                  <a:srgbClr val="000000"/>
                </a:solidFill>
              </a:rPr>
              <a:pPr fontAlgn="base">
                <a:spcBef>
                  <a:spcPct val="0"/>
                </a:spcBef>
                <a:spcAft>
                  <a:spcPct val="0"/>
                </a:spcAft>
                <a:defRPr/>
              </a:pPr>
              <a:t>11/24/2021</a:t>
            </a:fld>
            <a:endParaRPr lang="en-US" altLang="zh-CN">
              <a:solidFill>
                <a:srgbClr val="000000"/>
              </a:solidFill>
            </a:endParaRPr>
          </a:p>
        </p:txBody>
      </p:sp>
      <p:sp>
        <p:nvSpPr>
          <p:cNvPr id="256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defRPr/>
            </a:pPr>
            <a:endParaRPr lang="en-US" altLang="zh-CN">
              <a:solidFill>
                <a:srgbClr val="000000"/>
              </a:solidFill>
            </a:endParaRPr>
          </a:p>
        </p:txBody>
      </p:sp>
      <p:sp>
        <p:nvSpPr>
          <p:cNvPr id="256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defRPr/>
            </a:pPr>
            <a:fld id="{4EB0DD81-F9E5-47A6-ACD5-8EBCA911DDC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25607"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560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Tree>
    <p:extLst>
      <p:ext uri="{BB962C8B-B14F-4D97-AF65-F5344CB8AC3E}">
        <p14:creationId xmlns:p14="http://schemas.microsoft.com/office/powerpoint/2010/main" val="40294159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56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defRPr/>
            </a:pPr>
            <a:fld id="{C65DDFC5-C8A4-4F40-8799-F00C3BEC089A}" type="datetime1">
              <a:rPr lang="en-US">
                <a:solidFill>
                  <a:srgbClr val="000000"/>
                </a:solidFill>
              </a:rPr>
              <a:pPr fontAlgn="base">
                <a:spcBef>
                  <a:spcPct val="0"/>
                </a:spcBef>
                <a:spcAft>
                  <a:spcPct val="0"/>
                </a:spcAft>
                <a:defRPr/>
              </a:pPr>
              <a:t>11/24/2021</a:t>
            </a:fld>
            <a:endParaRPr lang="en-US" altLang="zh-CN">
              <a:solidFill>
                <a:srgbClr val="000000"/>
              </a:solidFill>
            </a:endParaRPr>
          </a:p>
        </p:txBody>
      </p:sp>
      <p:sp>
        <p:nvSpPr>
          <p:cNvPr id="256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defRPr/>
            </a:pPr>
            <a:endParaRPr lang="en-US" altLang="zh-CN">
              <a:solidFill>
                <a:srgbClr val="000000"/>
              </a:solidFill>
            </a:endParaRPr>
          </a:p>
        </p:txBody>
      </p:sp>
      <p:sp>
        <p:nvSpPr>
          <p:cNvPr id="256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defRPr/>
            </a:pPr>
            <a:fld id="{4EB0DD81-F9E5-47A6-ACD5-8EBCA911DDC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25607"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560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Tree>
    <p:extLst>
      <p:ext uri="{BB962C8B-B14F-4D97-AF65-F5344CB8AC3E}">
        <p14:creationId xmlns:p14="http://schemas.microsoft.com/office/powerpoint/2010/main" val="302153550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56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defRPr/>
            </a:pPr>
            <a:fld id="{C65DDFC5-C8A4-4F40-8799-F00C3BEC089A}" type="datetime1">
              <a:rPr lang="en-US">
                <a:solidFill>
                  <a:srgbClr val="000000"/>
                </a:solidFill>
              </a:rPr>
              <a:pPr fontAlgn="base">
                <a:spcBef>
                  <a:spcPct val="0"/>
                </a:spcBef>
                <a:spcAft>
                  <a:spcPct val="0"/>
                </a:spcAft>
                <a:defRPr/>
              </a:pPr>
              <a:t>11/24/2021</a:t>
            </a:fld>
            <a:endParaRPr lang="en-US" altLang="zh-CN">
              <a:solidFill>
                <a:srgbClr val="000000"/>
              </a:solidFill>
            </a:endParaRPr>
          </a:p>
        </p:txBody>
      </p:sp>
      <p:sp>
        <p:nvSpPr>
          <p:cNvPr id="256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defRPr/>
            </a:pPr>
            <a:endParaRPr lang="en-US" altLang="zh-CN">
              <a:solidFill>
                <a:srgbClr val="000000"/>
              </a:solidFill>
            </a:endParaRPr>
          </a:p>
        </p:txBody>
      </p:sp>
      <p:sp>
        <p:nvSpPr>
          <p:cNvPr id="256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defRPr/>
            </a:pPr>
            <a:fld id="{4EB0DD81-F9E5-47A6-ACD5-8EBCA911DDC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25607"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560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Tree>
    <p:extLst>
      <p:ext uri="{BB962C8B-B14F-4D97-AF65-F5344CB8AC3E}">
        <p14:creationId xmlns:p14="http://schemas.microsoft.com/office/powerpoint/2010/main" val="405863634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560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defRPr/>
            </a:pPr>
            <a:fld id="{C65DDFC5-C8A4-4F40-8799-F00C3BEC089A}" type="datetime1">
              <a:rPr lang="en-US">
                <a:solidFill>
                  <a:srgbClr val="000000"/>
                </a:solidFill>
              </a:rPr>
              <a:pPr fontAlgn="base">
                <a:spcBef>
                  <a:spcPct val="0"/>
                </a:spcBef>
                <a:spcAft>
                  <a:spcPct val="0"/>
                </a:spcAft>
                <a:defRPr/>
              </a:pPr>
              <a:t>11/24/2021</a:t>
            </a:fld>
            <a:endParaRPr lang="en-US" altLang="zh-CN">
              <a:solidFill>
                <a:srgbClr val="000000"/>
              </a:solidFill>
            </a:endParaRPr>
          </a:p>
        </p:txBody>
      </p:sp>
      <p:sp>
        <p:nvSpPr>
          <p:cNvPr id="2560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defRPr/>
            </a:pPr>
            <a:endParaRPr lang="en-US" altLang="zh-CN">
              <a:solidFill>
                <a:srgbClr val="000000"/>
              </a:solidFill>
            </a:endParaRPr>
          </a:p>
        </p:txBody>
      </p:sp>
      <p:sp>
        <p:nvSpPr>
          <p:cNvPr id="2560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defRPr/>
            </a:pPr>
            <a:fld id="{4EB0DD81-F9E5-47A6-ACD5-8EBCA911DDC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25607"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Bookman Old Style" pitchFamily="18" charset="0"/>
            </a:endParaRPr>
          </a:p>
        </p:txBody>
      </p:sp>
      <p:sp>
        <p:nvSpPr>
          <p:cNvPr id="2560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Bookman Old Style" pitchFamily="18" charset="0"/>
            </a:endParaRPr>
          </a:p>
        </p:txBody>
      </p:sp>
    </p:spTree>
    <p:extLst>
      <p:ext uri="{BB962C8B-B14F-4D97-AF65-F5344CB8AC3E}">
        <p14:creationId xmlns:p14="http://schemas.microsoft.com/office/powerpoint/2010/main" val="45021182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www.cs.ubc.ca/~lowe/keypoints/"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docs.opencv.org/master/d4/d5d/group__features2d__draw.html#gga2c2ede79cd5141534ae70a3fd9f324c8a5b39c8b553c821e7cddc6da64b5bd2ee" TargetMode="External"/><Relationship Id="rId2" Type="http://schemas.openxmlformats.org/officeDocument/2006/relationships/hyperlink" Target="https://docs.opencv.org/master/d4/d5d/group__features2d__draw.html#ga2c2ede79cd5141534ae70a3fd9f324c8" TargetMode="External"/><Relationship Id="rId1" Type="http://schemas.openxmlformats.org/officeDocument/2006/relationships/slideLayout" Target="../slideLayouts/slideLayout2.xml"/><Relationship Id="rId6" Type="http://schemas.openxmlformats.org/officeDocument/2006/relationships/hyperlink" Target="https://docs.opencv.org/master/d4/d5d/group__features2d__draw.html#gga2c2ede79cd5141534ae70a3fd9f324c8ad640260b7dc8b32e0bf35c2696da24f8" TargetMode="External"/><Relationship Id="rId5" Type="http://schemas.openxmlformats.org/officeDocument/2006/relationships/hyperlink" Target="https://docs.opencv.org/master/d4/d5d/group__features2d__draw.html#gga2c2ede79cd5141534ae70a3fd9f324c8a811ff9a659123ff7317ccd1269e59259" TargetMode="External"/><Relationship Id="rId4" Type="http://schemas.openxmlformats.org/officeDocument/2006/relationships/hyperlink" Target="https://docs.opencv.org/master/d4/d5d/group__features2d__draw.html#gga2c2ede79cd5141534ae70a3fd9f324c8a32be7350ff5af15003fcaddf36653971"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featurematching.txt"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hyperlink" Target="templatematching.tx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www.cs.ubc.ca/~lowe/keypoints/" TargetMode="External"/><Relationship Id="rId2" Type="http://schemas.openxmlformats.org/officeDocument/2006/relationships/hyperlink" Target="http://www.robots.ox.ac.uk/~vgg/research/affine/" TargetMode="Externa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hyperlink" Target="http://www.vision.ee.ethz.ch/~surf/"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26.png"/><Relationship Id="rId4" Type="http://schemas.openxmlformats.org/officeDocument/2006/relationships/image" Target="../media/image125.png"/></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30.png"/><Relationship Id="rId4" Type="http://schemas.openxmlformats.org/officeDocument/2006/relationships/image" Target="../media/image129.png"/></Relationships>
</file>

<file path=ppt/slides/_rels/slide12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www.cs.cornell.edu/courses/cs6670/2009fa/projects/p1/project1.html"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culturalinstitute/beta/project/gigapixels" TargetMode="External"/><Relationship Id="rId2" Type="http://schemas.openxmlformats.org/officeDocument/2006/relationships/hyperlink" Target="http://gigapan.com/"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1.jpe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flickr.com/photos/diaphanus/136915456/" TargetMode="Externa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hyperlink" Target="http://www.flickr.com/photos/scpgt/328570837/" TargetMode="Externa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wmf"/><Relationship Id="rId5" Type="http://schemas.openxmlformats.org/officeDocument/2006/relationships/oleObject" Target="../embeddings/oleObject1.bin"/><Relationship Id="rId10" Type="http://schemas.openxmlformats.org/officeDocument/2006/relationships/image" Target="../media/image44.png"/><Relationship Id="rId4" Type="http://schemas.openxmlformats.org/officeDocument/2006/relationships/image" Target="../media/image20.jpe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g"/><Relationship Id="rId1" Type="http://schemas.openxmlformats.org/officeDocument/2006/relationships/slideLayout" Target="../slideLayouts/slideLayout39.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pn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file:///\\localhost\Users\b2l\Dropbox\NB\blockPuzzle\blockPuzzle.n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1.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3.bin"/><Relationship Id="rId10" Type="http://schemas.openxmlformats.org/officeDocument/2006/relationships/image" Target="../media/image44.png"/><Relationship Id="rId4" Type="http://schemas.openxmlformats.org/officeDocument/2006/relationships/image" Target="../media/image20.jpe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5.xml"/><Relationship Id="rId7" Type="http://schemas.openxmlformats.org/officeDocument/2006/relationships/image" Target="../media/image5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62.png"/><Relationship Id="rId4" Type="http://schemas.openxmlformats.org/officeDocument/2006/relationships/tags" Target="../tags/tag6.xml"/><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5.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6.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0.png"/><Relationship Id="rId11" Type="http://schemas.openxmlformats.org/officeDocument/2006/relationships/image" Target="../media/image78.png"/><Relationship Id="rId5" Type="http://schemas.openxmlformats.org/officeDocument/2006/relationships/image" Target="../media/image69.png"/><Relationship Id="rId10" Type="http://schemas.openxmlformats.org/officeDocument/2006/relationships/image" Target="../media/image77.png"/><Relationship Id="rId4" Type="http://schemas.openxmlformats.org/officeDocument/2006/relationships/image" Target="../media/image68.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1.wmf"/><Relationship Id="rId4"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file:///\\localhost\Users\b2l\Dropbox\0CSC391\CSC391-files\SampleCodes\harris.py" TargetMode="Externa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hyperlink" Target="harris.txt" TargetMode="Externa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91.jpeg"/><Relationship Id="rId4" Type="http://schemas.openxmlformats.org/officeDocument/2006/relationships/image" Target="../media/image90.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notesSlide" Target="../notesSlides/notesSlide32.xml"/><Relationship Id="rId7" Type="http://schemas.openxmlformats.org/officeDocument/2006/relationships/oleObject" Target="../embeddings/oleObject7.bin"/><Relationship Id="rId2" Type="http://schemas.openxmlformats.org/officeDocument/2006/relationships/slideLayout" Target="../slideLayouts/slideLayout66.xml"/><Relationship Id="rId1" Type="http://schemas.openxmlformats.org/officeDocument/2006/relationships/vmlDrawing" Target="../drawings/vmlDrawing4.vml"/><Relationship Id="rId6" Type="http://schemas.openxmlformats.org/officeDocument/2006/relationships/image" Target="../media/image99.wmf"/><Relationship Id="rId5" Type="http://schemas.openxmlformats.org/officeDocument/2006/relationships/image" Target="../media/image97.png"/><Relationship Id="rId4" Type="http://schemas.openxmlformats.org/officeDocument/2006/relationships/oleObject" Target="../embeddings/oleObject6.bin"/><Relationship Id="rId9" Type="http://schemas.openxmlformats.org/officeDocument/2006/relationships/image" Target="../media/image100.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8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people.csail.mit.edu/albert/ladypack/wiki/index.php/Known_implementations_of_SIFT" TargetMode="Externa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603.09114"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2" Type="http://schemas.openxmlformats.org/officeDocument/2006/relationships/hyperlink" Target="SIFT.tx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774384"/>
            <a:ext cx="8534400" cy="1469571"/>
          </a:xfrm>
        </p:spPr>
        <p:txBody>
          <a:bodyPr>
            <a:normAutofit/>
          </a:bodyPr>
          <a:lstStyle/>
          <a:p>
            <a:pPr algn="l"/>
            <a:r>
              <a:rPr lang="en-US" sz="3600" dirty="0"/>
              <a:t>Feature descriptors and matching</a:t>
            </a:r>
          </a:p>
        </p:txBody>
      </p:sp>
      <p:sp>
        <p:nvSpPr>
          <p:cNvPr id="8" name="Rectangle 7"/>
          <p:cNvSpPr/>
          <p:nvPr/>
        </p:nvSpPr>
        <p:spPr>
          <a:xfrm>
            <a:off x="0" y="1600200"/>
            <a:ext cx="9144000" cy="457200"/>
          </a:xfrm>
          <a:prstGeom prst="rect">
            <a:avLst/>
          </a:prstGeom>
          <a:solidFill>
            <a:schemeClr val="bg1">
              <a:lumMod val="65000"/>
            </a:schemeClr>
          </a:solidFill>
          <a:ln>
            <a:noFill/>
          </a:ln>
          <a:effectLst>
            <a:outerShdw blurRad="1016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
            <a:extLst>
              <a:ext uri="{FF2B5EF4-FFF2-40B4-BE49-F238E27FC236}">
                <a16:creationId xmlns:a16="http://schemas.microsoft.com/office/drawing/2014/main" xmlns="" id="{A7178FFE-4059-4B06-975F-216F86BE0D1C}"/>
              </a:ext>
            </a:extLst>
          </p:cNvPr>
          <p:cNvPicPr>
            <a:picLocks noChangeAspect="1" noChangeArrowheads="1"/>
          </p:cNvPicPr>
          <p:nvPr/>
        </p:nvPicPr>
        <p:blipFill>
          <a:blip r:embed="rId2" cstate="print"/>
          <a:srcRect/>
          <a:stretch>
            <a:fillRect/>
          </a:stretch>
        </p:blipFill>
        <p:spPr bwMode="auto">
          <a:xfrm>
            <a:off x="613582" y="3352800"/>
            <a:ext cx="4263218" cy="2724150"/>
          </a:xfrm>
          <a:prstGeom prst="rect">
            <a:avLst/>
          </a:prstGeom>
          <a:noFill/>
          <a:ln w="9525">
            <a:noFill/>
            <a:miter lim="800000"/>
            <a:headEnd/>
            <a:tailEnd/>
          </a:ln>
          <a:effectLst>
            <a:outerShdw blurRad="101600" dist="76200" dir="2700000" algn="tl" rotWithShape="0">
              <a:prstClr val="black">
                <a:alpha val="40000"/>
              </a:prstClr>
            </a:outerShdw>
          </a:effectLst>
        </p:spPr>
      </p:pic>
      <p:pic>
        <p:nvPicPr>
          <p:cNvPr id="10" name="Picture 2">
            <a:extLst>
              <a:ext uri="{FF2B5EF4-FFF2-40B4-BE49-F238E27FC236}">
                <a16:creationId xmlns:a16="http://schemas.microsoft.com/office/drawing/2014/main" xmlns="" id="{A1DAF1CC-49A6-4FAA-9BCF-5F3B5B583672}"/>
              </a:ext>
            </a:extLst>
          </p:cNvPr>
          <p:cNvPicPr>
            <a:picLocks noChangeAspect="1" noChangeArrowheads="1"/>
          </p:cNvPicPr>
          <p:nvPr/>
        </p:nvPicPr>
        <p:blipFill>
          <a:blip r:embed="rId3" cstate="print"/>
          <a:srcRect/>
          <a:stretch>
            <a:fillRect/>
          </a:stretch>
        </p:blipFill>
        <p:spPr bwMode="auto">
          <a:xfrm>
            <a:off x="5601748" y="3048000"/>
            <a:ext cx="2856452" cy="3376240"/>
          </a:xfrm>
          <a:prstGeom prst="rect">
            <a:avLst/>
          </a:prstGeom>
          <a:noFill/>
          <a:ln w="9525">
            <a:noFill/>
            <a:miter lim="800000"/>
            <a:headEnd/>
            <a:tailEnd/>
          </a:ln>
          <a:effectLst>
            <a:outerShdw blurRad="101600" dist="762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xmlns="" id="{849D13F3-0073-4AAB-9DF6-2AD53D089D6D}"/>
              </a:ext>
            </a:extLst>
          </p:cNvPr>
          <p:cNvCxnSpPr/>
          <p:nvPr/>
        </p:nvCxnSpPr>
        <p:spPr>
          <a:xfrm>
            <a:off x="2743200" y="4267200"/>
            <a:ext cx="4724400" cy="152400"/>
          </a:xfrm>
          <a:prstGeom prst="straightConnector1">
            <a:avLst/>
          </a:prstGeom>
          <a:ln w="38100">
            <a:solidFill>
              <a:srgbClr val="FF0000"/>
            </a:solidFill>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50614E9D-E6A9-4432-B8B0-69C7E4BCA91C}"/>
              </a:ext>
            </a:extLst>
          </p:cNvPr>
          <p:cNvCxnSpPr/>
          <p:nvPr/>
        </p:nvCxnSpPr>
        <p:spPr>
          <a:xfrm flipV="1">
            <a:off x="2383972" y="3657600"/>
            <a:ext cx="4495800" cy="609600"/>
          </a:xfrm>
          <a:prstGeom prst="straightConnector1">
            <a:avLst/>
          </a:prstGeom>
          <a:ln w="38100">
            <a:solidFill>
              <a:srgbClr val="FF0000"/>
            </a:solidFill>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FC29A14D-E4A0-4B36-8AA9-C585B3717FE0}"/>
              </a:ext>
            </a:extLst>
          </p:cNvPr>
          <p:cNvCxnSpPr/>
          <p:nvPr/>
        </p:nvCxnSpPr>
        <p:spPr>
          <a:xfrm>
            <a:off x="2667000" y="4953000"/>
            <a:ext cx="4724400" cy="762000"/>
          </a:xfrm>
          <a:prstGeom prst="straightConnector1">
            <a:avLst/>
          </a:prstGeom>
          <a:ln w="38100">
            <a:solidFill>
              <a:srgbClr val="FF0000"/>
            </a:solidFill>
            <a:tailEnd type="arrow"/>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0"/>
            <a:ext cx="8229600" cy="1143000"/>
          </a:xfrm>
        </p:spPr>
        <p:txBody>
          <a:bodyPr/>
          <a:lstStyle/>
          <a:p>
            <a:r>
              <a:rPr lang="en-US" dirty="0"/>
              <a:t>Feature descriptors</a:t>
            </a:r>
          </a:p>
        </p:txBody>
      </p:sp>
      <p:sp>
        <p:nvSpPr>
          <p:cNvPr id="59395" name="Rectangle 3"/>
          <p:cNvSpPr>
            <a:spLocks noGrp="1" noChangeArrowheads="1"/>
          </p:cNvSpPr>
          <p:nvPr>
            <p:ph type="body" idx="1"/>
          </p:nvPr>
        </p:nvSpPr>
        <p:spPr>
          <a:xfrm>
            <a:off x="685800" y="1066800"/>
            <a:ext cx="7772400" cy="5638800"/>
          </a:xfrm>
        </p:spPr>
        <p:txBody>
          <a:bodyPr>
            <a:normAutofit/>
          </a:bodyPr>
          <a:lstStyle/>
          <a:p>
            <a:pPr>
              <a:spcBef>
                <a:spcPct val="0"/>
              </a:spcBef>
              <a:buFontTx/>
              <a:buNone/>
            </a:pPr>
            <a:r>
              <a:rPr lang="en-US" sz="2800" dirty="0"/>
              <a:t>We know how to detect good points</a:t>
            </a:r>
          </a:p>
          <a:p>
            <a:pPr>
              <a:spcBef>
                <a:spcPct val="0"/>
              </a:spcBef>
              <a:buFontTx/>
              <a:buNone/>
            </a:pPr>
            <a:r>
              <a:rPr lang="en-US" sz="2800" dirty="0"/>
              <a:t>Next question: </a:t>
            </a:r>
            <a:r>
              <a:rPr lang="en-US" sz="2800" b="1" dirty="0">
                <a:solidFill>
                  <a:srgbClr val="FF0000"/>
                </a:solidFill>
              </a:rPr>
              <a:t>How to match them?</a:t>
            </a:r>
            <a:endParaRPr lang="en-US" b="1" dirty="0">
              <a:solidFill>
                <a:srgbClr val="FF0000"/>
              </a:solidFill>
            </a:endParaRPr>
          </a:p>
          <a:p>
            <a:pPr>
              <a:buFontTx/>
              <a:buNone/>
            </a:pPr>
            <a:endParaRPr lang="en-US" dirty="0"/>
          </a:p>
          <a:p>
            <a:pPr>
              <a:buFontTx/>
              <a:buNone/>
            </a:pPr>
            <a:endParaRPr lang="en-US" dirty="0"/>
          </a:p>
          <a:p>
            <a:pPr>
              <a:buFontTx/>
              <a:buNone/>
            </a:pPr>
            <a:endParaRPr lang="en-US" dirty="0"/>
          </a:p>
          <a:p>
            <a:pPr>
              <a:buFontTx/>
              <a:buNone/>
            </a:pPr>
            <a:endParaRPr lang="en-US" sz="2400" dirty="0"/>
          </a:p>
          <a:p>
            <a:pPr>
              <a:buFontTx/>
              <a:buNone/>
            </a:pPr>
            <a:endParaRPr lang="en-US" sz="2400" dirty="0"/>
          </a:p>
          <a:p>
            <a:pPr>
              <a:buFontTx/>
              <a:buNone/>
            </a:pPr>
            <a:endParaRPr lang="en-US" sz="2400" dirty="0"/>
          </a:p>
          <a:p>
            <a:pPr>
              <a:buFontTx/>
              <a:buNone/>
            </a:pPr>
            <a:r>
              <a:rPr lang="en-US" sz="2400" dirty="0"/>
              <a:t>Lots of possibilities</a:t>
            </a:r>
          </a:p>
          <a:p>
            <a:pPr lvl="1"/>
            <a:r>
              <a:rPr lang="en-US" sz="2000" dirty="0"/>
              <a:t>Simple option:  match square windows around the point</a:t>
            </a:r>
          </a:p>
          <a:p>
            <a:pPr lvl="1"/>
            <a:r>
              <a:rPr lang="en-US" sz="2000" dirty="0"/>
              <a:t>State of the art approach:  SIFT</a:t>
            </a:r>
          </a:p>
          <a:p>
            <a:pPr lvl="2"/>
            <a:r>
              <a:rPr lang="en-US" sz="1400" dirty="0"/>
              <a:t>David Lowe, UBC  </a:t>
            </a:r>
            <a:r>
              <a:rPr lang="en-US" sz="1400" dirty="0">
                <a:hlinkClick r:id="rId2"/>
              </a:rPr>
              <a:t>http://www.cs.ubc.ca/~lowe/keypoints/</a:t>
            </a:r>
            <a:r>
              <a:rPr lang="en-US" sz="1400" dirty="0"/>
              <a:t> </a:t>
            </a:r>
          </a:p>
          <a:p>
            <a:pPr lvl="1"/>
            <a:endParaRPr lang="en-US" sz="1800" dirty="0"/>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ru-RU" sz="2800" b="1" dirty="0">
              <a:solidFill>
                <a:srgbClr val="FF0000"/>
              </a:solidFill>
            </a:endParaRPr>
          </a:p>
        </p:txBody>
      </p:sp>
      <p:pic>
        <p:nvPicPr>
          <p:cNvPr id="59396" name="Picture 4" descr="SIFT2"/>
          <p:cNvPicPr>
            <a:picLocks noChangeArrowheads="1"/>
          </p:cNvPicPr>
          <p:nvPr/>
        </p:nvPicPr>
        <p:blipFill>
          <a:blip r:embed="rId3" cstate="print"/>
          <a:srcRect/>
          <a:stretch>
            <a:fillRect/>
          </a:stretch>
        </p:blipFill>
        <p:spPr bwMode="auto">
          <a:xfrm>
            <a:off x="4660900" y="2133600"/>
            <a:ext cx="3675063" cy="2660650"/>
          </a:xfrm>
          <a:prstGeom prst="rect">
            <a:avLst/>
          </a:prstGeom>
          <a:noFill/>
          <a:ln w="9525">
            <a:noFill/>
            <a:miter lim="800000"/>
            <a:headEnd/>
            <a:tailEnd/>
          </a:ln>
        </p:spPr>
      </p:pic>
      <p:pic>
        <p:nvPicPr>
          <p:cNvPr id="59397" name="Picture 5" descr="SIFT1"/>
          <p:cNvPicPr>
            <a:picLocks noChangeAspect="1" noChangeArrowheads="1"/>
          </p:cNvPicPr>
          <p:nvPr/>
        </p:nvPicPr>
        <p:blipFill>
          <a:blip r:embed="rId4" cstate="print"/>
          <a:srcRect/>
          <a:stretch>
            <a:fillRect/>
          </a:stretch>
        </p:blipFill>
        <p:spPr bwMode="auto">
          <a:xfrm>
            <a:off x="850900" y="2133600"/>
            <a:ext cx="3675063" cy="2663825"/>
          </a:xfrm>
          <a:prstGeom prst="rect">
            <a:avLst/>
          </a:prstGeom>
          <a:noFill/>
          <a:ln w="9525">
            <a:noFill/>
            <a:miter lim="800000"/>
            <a:headEnd/>
            <a:tailEnd/>
          </a:ln>
        </p:spPr>
      </p:pic>
      <p:sp>
        <p:nvSpPr>
          <p:cNvPr id="59398" name="Line 6"/>
          <p:cNvSpPr>
            <a:spLocks noChangeShapeType="1"/>
          </p:cNvSpPr>
          <p:nvPr/>
        </p:nvSpPr>
        <p:spPr bwMode="auto">
          <a:xfrm flipV="1">
            <a:off x="3289300" y="2933700"/>
            <a:ext cx="1905000" cy="152400"/>
          </a:xfrm>
          <a:prstGeom prst="line">
            <a:avLst/>
          </a:prstGeom>
          <a:noFill/>
          <a:ln w="28575">
            <a:solidFill>
              <a:srgbClr val="FF0000"/>
            </a:solidFill>
            <a:round/>
            <a:headEnd type="triangle" w="med" len="med"/>
            <a:tailEnd type="triangle" w="med" len="med"/>
          </a:ln>
        </p:spPr>
        <p:txBody>
          <a:bodyPr/>
          <a:lstStyle/>
          <a:p>
            <a:endParaRPr lang="en-US"/>
          </a:p>
        </p:txBody>
      </p:sp>
      <p:sp>
        <p:nvSpPr>
          <p:cNvPr id="59399" name="Line 7"/>
          <p:cNvSpPr>
            <a:spLocks noChangeShapeType="1"/>
          </p:cNvSpPr>
          <p:nvPr/>
        </p:nvSpPr>
        <p:spPr bwMode="auto">
          <a:xfrm>
            <a:off x="4232275" y="3203575"/>
            <a:ext cx="1816100" cy="14288"/>
          </a:xfrm>
          <a:prstGeom prst="line">
            <a:avLst/>
          </a:prstGeom>
          <a:noFill/>
          <a:ln w="28575">
            <a:solidFill>
              <a:srgbClr val="FF0000"/>
            </a:solidFill>
            <a:round/>
            <a:headEnd type="triangle" w="med" len="med"/>
            <a:tailEnd type="triangle" w="med" len="med"/>
          </a:ln>
        </p:spPr>
        <p:txBody>
          <a:bodyPr/>
          <a:lstStyle/>
          <a:p>
            <a:endParaRPr lang="en-US"/>
          </a:p>
        </p:txBody>
      </p:sp>
      <p:sp>
        <p:nvSpPr>
          <p:cNvPr id="59400" name="Line 8"/>
          <p:cNvSpPr>
            <a:spLocks noChangeShapeType="1"/>
          </p:cNvSpPr>
          <p:nvPr/>
        </p:nvSpPr>
        <p:spPr bwMode="auto">
          <a:xfrm flipV="1">
            <a:off x="3724275" y="4305300"/>
            <a:ext cx="1698625" cy="142875"/>
          </a:xfrm>
          <a:prstGeom prst="line">
            <a:avLst/>
          </a:prstGeom>
          <a:noFill/>
          <a:ln w="28575">
            <a:solidFill>
              <a:srgbClr val="FF0000"/>
            </a:solidFill>
            <a:round/>
            <a:headEnd type="triangle" w="med" len="med"/>
            <a:tailEnd type="triangle" w="med" len="med"/>
          </a:ln>
        </p:spPr>
        <p:txBody>
          <a:bodyPr/>
          <a:lstStyle/>
          <a:p>
            <a:endParaRPr lang="en-US"/>
          </a:p>
        </p:txBody>
      </p:sp>
      <p:sp>
        <p:nvSpPr>
          <p:cNvPr id="59401" name="Line 9"/>
          <p:cNvSpPr>
            <a:spLocks noChangeShapeType="1"/>
          </p:cNvSpPr>
          <p:nvPr/>
        </p:nvSpPr>
        <p:spPr bwMode="auto">
          <a:xfrm flipV="1">
            <a:off x="4181475" y="3848100"/>
            <a:ext cx="1736725" cy="41275"/>
          </a:xfrm>
          <a:prstGeom prst="line">
            <a:avLst/>
          </a:prstGeom>
          <a:noFill/>
          <a:ln w="28575">
            <a:solidFill>
              <a:srgbClr val="FF0000"/>
            </a:solidFill>
            <a:round/>
            <a:headEnd type="triangle" w="med" len="med"/>
            <a:tailEnd type="triangle" w="med" len="med"/>
          </a:ln>
        </p:spPr>
        <p:txBody>
          <a:bodyPr/>
          <a:lstStyle/>
          <a:p>
            <a:endParaRPr lang="en-US"/>
          </a:p>
        </p:txBody>
      </p:sp>
      <p:sp>
        <p:nvSpPr>
          <p:cNvPr id="59402" name="Line 10"/>
          <p:cNvSpPr>
            <a:spLocks noChangeShapeType="1"/>
          </p:cNvSpPr>
          <p:nvPr/>
        </p:nvSpPr>
        <p:spPr bwMode="auto">
          <a:xfrm flipV="1">
            <a:off x="3444875" y="3429000"/>
            <a:ext cx="1825625" cy="130175"/>
          </a:xfrm>
          <a:prstGeom prst="line">
            <a:avLst/>
          </a:prstGeom>
          <a:noFill/>
          <a:ln w="28575">
            <a:solidFill>
              <a:srgbClr val="FF0000"/>
            </a:solidFill>
            <a:round/>
            <a:headEnd type="triangle" w="med" len="med"/>
            <a:tailEnd type="triangle" w="med" len="med"/>
          </a:ln>
        </p:spPr>
        <p:txBody>
          <a:bodyPr/>
          <a:lstStyle/>
          <a:p>
            <a:endParaRPr lang="en-US"/>
          </a:p>
        </p:txBody>
      </p:sp>
      <p:sp>
        <p:nvSpPr>
          <p:cNvPr id="12" name="Text Box 11"/>
          <p:cNvSpPr txBox="1">
            <a:spLocks noChangeArrowheads="1"/>
          </p:cNvSpPr>
          <p:nvPr/>
        </p:nvSpPr>
        <p:spPr bwMode="auto">
          <a:xfrm>
            <a:off x="4205288" y="2232025"/>
            <a:ext cx="793750" cy="1555750"/>
          </a:xfrm>
          <a:prstGeom prst="rect">
            <a:avLst/>
          </a:prstGeom>
          <a:noFill/>
          <a:ln w="9525">
            <a:noFill/>
            <a:miter lim="800000"/>
            <a:headEnd/>
            <a:tailEnd/>
          </a:ln>
          <a:effectLst>
            <a:outerShdw blurRad="139700" algn="ctr" rotWithShape="0">
              <a:prstClr val="black">
                <a:alpha val="88000"/>
              </a:prstClr>
            </a:outerShdw>
          </a:effectLst>
        </p:spPr>
        <p:txBody>
          <a:bodyPr wrap="none">
            <a:spAutoFit/>
          </a:bodyPr>
          <a:lstStyle/>
          <a:p>
            <a:pPr algn="ctr" eaLnBrk="1" hangingPunct="1"/>
            <a:r>
              <a:rPr lang="en-US" sz="9600" dirty="0">
                <a:solidFill>
                  <a:srgbClr val="FF0000"/>
                </a:solidFill>
                <a:cs typeface="Times New Roman" pitchFamily="18" charset="0"/>
              </a:rPr>
              <a:t>?</a:t>
            </a:r>
            <a:endParaRPr lang="ru-RU" sz="9600" dirty="0">
              <a:solidFill>
                <a:srgbClr val="FF0000"/>
              </a:solidFill>
              <a:cs typeface="Times New Roman"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57200" y="152400"/>
            <a:ext cx="8229600" cy="1143000"/>
          </a:xfrm>
        </p:spPr>
        <p:txBody>
          <a:bodyPr/>
          <a:lstStyle/>
          <a:p>
            <a:r>
              <a:rPr lang="en-US"/>
              <a:t>Feature distance</a:t>
            </a:r>
          </a:p>
        </p:txBody>
      </p:sp>
      <p:sp>
        <p:nvSpPr>
          <p:cNvPr id="71683" name="Content Placeholder 2"/>
          <p:cNvSpPr>
            <a:spLocks noGrp="1"/>
          </p:cNvSpPr>
          <p:nvPr>
            <p:ph idx="1"/>
          </p:nvPr>
        </p:nvSpPr>
        <p:spPr>
          <a:xfrm>
            <a:off x="381000" y="1295400"/>
            <a:ext cx="8686800" cy="5257800"/>
          </a:xfrm>
        </p:spPr>
        <p:txBody>
          <a:bodyPr>
            <a:normAutofit/>
          </a:bodyPr>
          <a:lstStyle/>
          <a:p>
            <a:pPr>
              <a:buFontTx/>
              <a:buNone/>
            </a:pPr>
            <a:r>
              <a:rPr lang="en-US" sz="2800" dirty="0"/>
              <a:t>How to define the difference between two features </a:t>
            </a:r>
            <a:r>
              <a:rPr lang="en-US" sz="2800" i="1" dirty="0"/>
              <a:t>f</a:t>
            </a:r>
            <a:r>
              <a:rPr lang="en-US" sz="2800" baseline="-25000" dirty="0"/>
              <a:t>1</a:t>
            </a:r>
            <a:r>
              <a:rPr lang="en-US" sz="2800" dirty="0"/>
              <a:t>, </a:t>
            </a:r>
            <a:r>
              <a:rPr lang="en-US" sz="2800" i="1" dirty="0"/>
              <a:t>f</a:t>
            </a:r>
            <a:r>
              <a:rPr lang="en-US" sz="2800" baseline="-25000" dirty="0"/>
              <a:t>2</a:t>
            </a:r>
            <a:r>
              <a:rPr lang="en-US" sz="2800" dirty="0"/>
              <a:t>?</a:t>
            </a:r>
          </a:p>
          <a:p>
            <a:pPr marL="914400" lvl="1" indent="-457200"/>
            <a:r>
              <a:rPr lang="en-US" sz="2400" dirty="0"/>
              <a:t>Simple approach: L</a:t>
            </a:r>
            <a:r>
              <a:rPr lang="en-US" sz="2400" baseline="-25000" dirty="0"/>
              <a:t>2</a:t>
            </a:r>
            <a:r>
              <a:rPr lang="en-US" sz="2400" dirty="0"/>
              <a:t> distance, ||f</a:t>
            </a:r>
            <a:r>
              <a:rPr lang="en-US" sz="2400" baseline="-25000" dirty="0"/>
              <a:t>1</a:t>
            </a:r>
            <a:r>
              <a:rPr lang="en-US" sz="2400" dirty="0"/>
              <a:t> - f</a:t>
            </a:r>
            <a:r>
              <a:rPr lang="en-US" sz="2400" baseline="-25000" dirty="0"/>
              <a:t>2</a:t>
            </a:r>
            <a:r>
              <a:rPr lang="en-US" sz="2400" dirty="0"/>
              <a:t> || </a:t>
            </a:r>
            <a:endParaRPr lang="en-US" sz="1600" dirty="0"/>
          </a:p>
          <a:p>
            <a:pPr marL="914400" lvl="1" indent="-457200"/>
            <a:r>
              <a:rPr lang="en-US" sz="2400" dirty="0"/>
              <a:t>can give small distances for ambiguous (incorrect) matches </a:t>
            </a:r>
          </a:p>
        </p:txBody>
      </p:sp>
      <p:pic>
        <p:nvPicPr>
          <p:cNvPr id="71684" name="Picture 2" descr="http://www.canyonstatevinyl.com/images/Picket%20Fence.jpg"/>
          <p:cNvPicPr>
            <a:picLocks noChangeAspect="1" noChangeArrowheads="1"/>
          </p:cNvPicPr>
          <p:nvPr/>
        </p:nvPicPr>
        <p:blipFill>
          <a:blip r:embed="rId2" cstate="print"/>
          <a:srcRect/>
          <a:stretch>
            <a:fillRect/>
          </a:stretch>
        </p:blipFill>
        <p:spPr bwMode="auto">
          <a:xfrm>
            <a:off x="104775" y="3162300"/>
            <a:ext cx="4314825" cy="3238500"/>
          </a:xfrm>
          <a:prstGeom prst="rect">
            <a:avLst/>
          </a:prstGeom>
          <a:noFill/>
          <a:ln w="9525">
            <a:noFill/>
            <a:miter lim="800000"/>
            <a:headEnd/>
            <a:tailEnd/>
          </a:ln>
        </p:spPr>
      </p:pic>
      <p:sp>
        <p:nvSpPr>
          <p:cNvPr id="71685" name="Rectangle 4"/>
          <p:cNvSpPr>
            <a:spLocks noChangeArrowheads="1"/>
          </p:cNvSpPr>
          <p:nvPr/>
        </p:nvSpPr>
        <p:spPr bwMode="auto">
          <a:xfrm>
            <a:off x="1219200" y="4267200"/>
            <a:ext cx="304800" cy="304800"/>
          </a:xfrm>
          <a:prstGeom prst="rect">
            <a:avLst/>
          </a:prstGeom>
          <a:solidFill>
            <a:srgbClr val="00CC99">
              <a:alpha val="18039"/>
            </a:srgbClr>
          </a:solidFill>
          <a:ln w="28575">
            <a:solidFill>
              <a:srgbClr val="FFFF00"/>
            </a:solidFill>
            <a:round/>
            <a:headEnd/>
            <a:tailEnd/>
          </a:ln>
        </p:spPr>
        <p:txBody>
          <a:bodyPr/>
          <a:lstStyle/>
          <a:p>
            <a:endParaRPr lang="en-US"/>
          </a:p>
        </p:txBody>
      </p:sp>
      <p:pic>
        <p:nvPicPr>
          <p:cNvPr id="71686" name="Picture 6" descr="http://www.canyonstatevinyl.com/images/Picket%20Fence.jpg"/>
          <p:cNvPicPr>
            <a:picLocks noChangeAspect="1" noChangeArrowheads="1"/>
          </p:cNvPicPr>
          <p:nvPr/>
        </p:nvPicPr>
        <p:blipFill>
          <a:blip r:embed="rId2" cstate="print"/>
          <a:srcRect/>
          <a:stretch>
            <a:fillRect/>
          </a:stretch>
        </p:blipFill>
        <p:spPr bwMode="auto">
          <a:xfrm>
            <a:off x="4800600" y="3162300"/>
            <a:ext cx="4314825" cy="3238500"/>
          </a:xfrm>
          <a:prstGeom prst="rect">
            <a:avLst/>
          </a:prstGeom>
          <a:noFill/>
          <a:ln w="9525">
            <a:noFill/>
            <a:miter lim="800000"/>
            <a:headEnd/>
            <a:tailEnd/>
          </a:ln>
        </p:spPr>
      </p:pic>
      <p:sp>
        <p:nvSpPr>
          <p:cNvPr id="71687" name="Rectangle 14"/>
          <p:cNvSpPr>
            <a:spLocks noChangeArrowheads="1"/>
          </p:cNvSpPr>
          <p:nvPr/>
        </p:nvSpPr>
        <p:spPr bwMode="auto">
          <a:xfrm>
            <a:off x="2239437" y="6400800"/>
            <a:ext cx="349776" cy="400110"/>
          </a:xfrm>
          <a:prstGeom prst="rect">
            <a:avLst/>
          </a:prstGeom>
          <a:noFill/>
          <a:ln w="9525">
            <a:noFill/>
            <a:miter lim="800000"/>
            <a:headEnd/>
            <a:tailEnd/>
          </a:ln>
        </p:spPr>
        <p:txBody>
          <a:bodyPr wrap="none">
            <a:spAutoFit/>
          </a:bodyPr>
          <a:lstStyle/>
          <a:p>
            <a:r>
              <a:rPr lang="en-US" sz="2000" b="0" i="1" dirty="0">
                <a:latin typeface="Arial" charset="0"/>
              </a:rPr>
              <a:t>I</a:t>
            </a:r>
            <a:r>
              <a:rPr lang="en-US" sz="2000" b="0" baseline="-25000" dirty="0">
                <a:latin typeface="Arial" charset="0"/>
              </a:rPr>
              <a:t>1</a:t>
            </a:r>
          </a:p>
        </p:txBody>
      </p:sp>
      <p:sp>
        <p:nvSpPr>
          <p:cNvPr id="71688" name="Rectangle 8"/>
          <p:cNvSpPr>
            <a:spLocks noChangeArrowheads="1"/>
          </p:cNvSpPr>
          <p:nvPr/>
        </p:nvSpPr>
        <p:spPr bwMode="auto">
          <a:xfrm>
            <a:off x="6736824" y="6400800"/>
            <a:ext cx="349776" cy="400110"/>
          </a:xfrm>
          <a:prstGeom prst="rect">
            <a:avLst/>
          </a:prstGeom>
          <a:noFill/>
          <a:ln w="9525">
            <a:noFill/>
            <a:miter lim="800000"/>
            <a:headEnd/>
            <a:tailEnd/>
          </a:ln>
        </p:spPr>
        <p:txBody>
          <a:bodyPr wrap="none">
            <a:spAutoFit/>
          </a:bodyPr>
          <a:lstStyle/>
          <a:p>
            <a:r>
              <a:rPr lang="en-US" sz="2000" b="0" i="1" dirty="0">
                <a:latin typeface="Arial" charset="0"/>
              </a:rPr>
              <a:t>I</a:t>
            </a:r>
            <a:r>
              <a:rPr lang="en-US" sz="2000" b="0" baseline="-25000" dirty="0">
                <a:latin typeface="Arial" charset="0"/>
              </a:rPr>
              <a:t>2</a:t>
            </a:r>
          </a:p>
        </p:txBody>
      </p:sp>
      <p:sp>
        <p:nvSpPr>
          <p:cNvPr id="71689" name="Rectangle 9"/>
          <p:cNvSpPr>
            <a:spLocks noChangeArrowheads="1"/>
          </p:cNvSpPr>
          <p:nvPr/>
        </p:nvSpPr>
        <p:spPr bwMode="auto">
          <a:xfrm>
            <a:off x="1219200" y="3543300"/>
            <a:ext cx="450850" cy="584200"/>
          </a:xfrm>
          <a:prstGeom prst="rect">
            <a:avLst/>
          </a:prstGeom>
          <a:noFill/>
          <a:ln w="9525">
            <a:noFill/>
            <a:miter lim="800000"/>
            <a:headEnd/>
            <a:tailEnd/>
          </a:ln>
        </p:spPr>
        <p:txBody>
          <a:bodyPr wrap="none">
            <a:spAutoFit/>
          </a:bodyPr>
          <a:lstStyle/>
          <a:p>
            <a:r>
              <a:rPr lang="en-US" sz="3200" b="0">
                <a:solidFill>
                  <a:srgbClr val="FFFF00"/>
                </a:solidFill>
                <a:latin typeface="Arial" charset="0"/>
              </a:rPr>
              <a:t>f</a:t>
            </a:r>
            <a:r>
              <a:rPr lang="en-US" sz="3200" b="0" baseline="-25000">
                <a:solidFill>
                  <a:srgbClr val="FFFF00"/>
                </a:solidFill>
                <a:latin typeface="Arial" charset="0"/>
              </a:rPr>
              <a:t>1</a:t>
            </a:r>
          </a:p>
        </p:txBody>
      </p:sp>
      <p:sp>
        <p:nvSpPr>
          <p:cNvPr id="71690" name="Rectangle 10"/>
          <p:cNvSpPr>
            <a:spLocks noChangeArrowheads="1"/>
          </p:cNvSpPr>
          <p:nvPr/>
        </p:nvSpPr>
        <p:spPr bwMode="auto">
          <a:xfrm>
            <a:off x="8015288" y="4267200"/>
            <a:ext cx="304800" cy="304800"/>
          </a:xfrm>
          <a:prstGeom prst="rect">
            <a:avLst/>
          </a:prstGeom>
          <a:solidFill>
            <a:srgbClr val="00CC99">
              <a:alpha val="18039"/>
            </a:srgbClr>
          </a:solidFill>
          <a:ln w="28575">
            <a:solidFill>
              <a:srgbClr val="FFFF00"/>
            </a:solidFill>
            <a:round/>
            <a:headEnd/>
            <a:tailEnd/>
          </a:ln>
        </p:spPr>
        <p:txBody>
          <a:bodyPr/>
          <a:lstStyle/>
          <a:p>
            <a:endParaRPr lang="en-US"/>
          </a:p>
        </p:txBody>
      </p:sp>
      <p:sp>
        <p:nvSpPr>
          <p:cNvPr id="71691" name="Rectangle 11"/>
          <p:cNvSpPr>
            <a:spLocks noChangeArrowheads="1"/>
          </p:cNvSpPr>
          <p:nvPr/>
        </p:nvSpPr>
        <p:spPr bwMode="auto">
          <a:xfrm>
            <a:off x="8015288" y="3543300"/>
            <a:ext cx="450850" cy="584200"/>
          </a:xfrm>
          <a:prstGeom prst="rect">
            <a:avLst/>
          </a:prstGeom>
          <a:noFill/>
          <a:ln w="9525">
            <a:noFill/>
            <a:miter lim="800000"/>
            <a:headEnd/>
            <a:tailEnd/>
          </a:ln>
        </p:spPr>
        <p:txBody>
          <a:bodyPr wrap="none">
            <a:spAutoFit/>
          </a:bodyPr>
          <a:lstStyle/>
          <a:p>
            <a:r>
              <a:rPr lang="en-US" sz="3200" b="0">
                <a:solidFill>
                  <a:srgbClr val="FFFF00"/>
                </a:solidFill>
                <a:latin typeface="Arial" charset="0"/>
              </a:rPr>
              <a:t>f</a:t>
            </a:r>
            <a:r>
              <a:rPr lang="en-US" sz="3200" b="0" baseline="-25000">
                <a:solidFill>
                  <a:srgbClr val="FFFF00"/>
                </a:solidFill>
                <a:latin typeface="Arial"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6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p:bldP spid="71689" grpId="0"/>
      <p:bldP spid="71690" grpId="0" animBg="1"/>
      <p:bldP spid="7169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2" descr="http://www.canyonstatevinyl.com/images/Picket%20Fence.jpg"/>
          <p:cNvPicPr>
            <a:picLocks noChangeAspect="1" noChangeArrowheads="1"/>
          </p:cNvPicPr>
          <p:nvPr/>
        </p:nvPicPr>
        <p:blipFill>
          <a:blip r:embed="rId2" cstate="print"/>
          <a:srcRect/>
          <a:stretch>
            <a:fillRect/>
          </a:stretch>
        </p:blipFill>
        <p:spPr bwMode="auto">
          <a:xfrm>
            <a:off x="104775" y="3162300"/>
            <a:ext cx="4314825" cy="3238500"/>
          </a:xfrm>
          <a:prstGeom prst="rect">
            <a:avLst/>
          </a:prstGeom>
          <a:noFill/>
          <a:ln w="9525">
            <a:noFill/>
            <a:miter lim="800000"/>
            <a:headEnd/>
            <a:tailEnd/>
          </a:ln>
        </p:spPr>
      </p:pic>
      <p:sp>
        <p:nvSpPr>
          <p:cNvPr id="72709" name="Rectangle 6"/>
          <p:cNvSpPr>
            <a:spLocks noChangeArrowheads="1"/>
          </p:cNvSpPr>
          <p:nvPr/>
        </p:nvSpPr>
        <p:spPr bwMode="auto">
          <a:xfrm>
            <a:off x="1219200" y="4267200"/>
            <a:ext cx="304800" cy="304800"/>
          </a:xfrm>
          <a:prstGeom prst="rect">
            <a:avLst/>
          </a:prstGeom>
          <a:solidFill>
            <a:srgbClr val="00CC99">
              <a:alpha val="18039"/>
            </a:srgbClr>
          </a:solidFill>
          <a:ln w="28575">
            <a:solidFill>
              <a:srgbClr val="FFFF00"/>
            </a:solidFill>
            <a:round/>
            <a:headEnd/>
            <a:tailEnd/>
          </a:ln>
        </p:spPr>
        <p:txBody>
          <a:bodyPr/>
          <a:lstStyle/>
          <a:p>
            <a:endParaRPr lang="en-US"/>
          </a:p>
        </p:txBody>
      </p:sp>
      <p:pic>
        <p:nvPicPr>
          <p:cNvPr id="72710" name="Picture 6" descr="http://www.canyonstatevinyl.com/images/Picket%20Fence.jpg"/>
          <p:cNvPicPr>
            <a:picLocks noChangeAspect="1" noChangeArrowheads="1"/>
          </p:cNvPicPr>
          <p:nvPr/>
        </p:nvPicPr>
        <p:blipFill>
          <a:blip r:embed="rId2" cstate="print"/>
          <a:srcRect/>
          <a:stretch>
            <a:fillRect/>
          </a:stretch>
        </p:blipFill>
        <p:spPr bwMode="auto">
          <a:xfrm>
            <a:off x="4800600" y="3162300"/>
            <a:ext cx="4314825" cy="3238500"/>
          </a:xfrm>
          <a:prstGeom prst="rect">
            <a:avLst/>
          </a:prstGeom>
          <a:noFill/>
          <a:ln w="9525">
            <a:noFill/>
            <a:miter lim="800000"/>
            <a:headEnd/>
            <a:tailEnd/>
          </a:ln>
        </p:spPr>
      </p:pic>
      <p:sp>
        <p:nvSpPr>
          <p:cNvPr id="72713" name="Rectangle 9"/>
          <p:cNvSpPr>
            <a:spLocks noChangeArrowheads="1"/>
          </p:cNvSpPr>
          <p:nvPr/>
        </p:nvSpPr>
        <p:spPr bwMode="auto">
          <a:xfrm>
            <a:off x="1219200" y="3543300"/>
            <a:ext cx="450850" cy="584200"/>
          </a:xfrm>
          <a:prstGeom prst="rect">
            <a:avLst/>
          </a:prstGeom>
          <a:noFill/>
          <a:ln w="9525">
            <a:noFill/>
            <a:miter lim="800000"/>
            <a:headEnd/>
            <a:tailEnd/>
          </a:ln>
        </p:spPr>
        <p:txBody>
          <a:bodyPr wrap="none">
            <a:spAutoFit/>
          </a:bodyPr>
          <a:lstStyle/>
          <a:p>
            <a:r>
              <a:rPr lang="en-US" sz="3200" b="0">
                <a:solidFill>
                  <a:srgbClr val="FFFF00"/>
                </a:solidFill>
                <a:latin typeface="Arial" charset="0"/>
              </a:rPr>
              <a:t>f</a:t>
            </a:r>
            <a:r>
              <a:rPr lang="en-US" sz="3200" b="0" baseline="-25000">
                <a:solidFill>
                  <a:srgbClr val="FFFF00"/>
                </a:solidFill>
                <a:latin typeface="Arial" charset="0"/>
              </a:rPr>
              <a:t>1</a:t>
            </a:r>
          </a:p>
        </p:txBody>
      </p:sp>
      <p:sp>
        <p:nvSpPr>
          <p:cNvPr id="72714" name="Rectangle 11"/>
          <p:cNvSpPr>
            <a:spLocks noChangeArrowheads="1"/>
          </p:cNvSpPr>
          <p:nvPr/>
        </p:nvSpPr>
        <p:spPr bwMode="auto">
          <a:xfrm>
            <a:off x="8015288" y="4267200"/>
            <a:ext cx="304800" cy="304800"/>
          </a:xfrm>
          <a:prstGeom prst="rect">
            <a:avLst/>
          </a:prstGeom>
          <a:solidFill>
            <a:srgbClr val="00CC99">
              <a:alpha val="18039"/>
            </a:srgbClr>
          </a:solidFill>
          <a:ln w="28575">
            <a:solidFill>
              <a:srgbClr val="FFFF00"/>
            </a:solidFill>
            <a:round/>
            <a:headEnd/>
            <a:tailEnd/>
          </a:ln>
        </p:spPr>
        <p:txBody>
          <a:bodyPr/>
          <a:lstStyle/>
          <a:p>
            <a:endParaRPr lang="en-US"/>
          </a:p>
        </p:txBody>
      </p:sp>
      <p:sp>
        <p:nvSpPr>
          <p:cNvPr id="72715" name="Rectangle 11"/>
          <p:cNvSpPr>
            <a:spLocks noChangeArrowheads="1"/>
          </p:cNvSpPr>
          <p:nvPr/>
        </p:nvSpPr>
        <p:spPr bwMode="auto">
          <a:xfrm>
            <a:off x="8015288" y="3543300"/>
            <a:ext cx="450850" cy="584200"/>
          </a:xfrm>
          <a:prstGeom prst="rect">
            <a:avLst/>
          </a:prstGeom>
          <a:noFill/>
          <a:ln w="9525">
            <a:noFill/>
            <a:miter lim="800000"/>
            <a:headEnd/>
            <a:tailEnd/>
          </a:ln>
        </p:spPr>
        <p:txBody>
          <a:bodyPr wrap="none">
            <a:spAutoFit/>
          </a:bodyPr>
          <a:lstStyle/>
          <a:p>
            <a:r>
              <a:rPr lang="en-US" sz="3200" b="0">
                <a:solidFill>
                  <a:srgbClr val="FFFF00"/>
                </a:solidFill>
                <a:latin typeface="Arial" charset="0"/>
              </a:rPr>
              <a:t>f</a:t>
            </a:r>
            <a:r>
              <a:rPr lang="en-US" sz="3200" b="0" baseline="-25000">
                <a:solidFill>
                  <a:srgbClr val="FFFF00"/>
                </a:solidFill>
                <a:latin typeface="Arial" charset="0"/>
              </a:rPr>
              <a:t>2</a:t>
            </a:r>
          </a:p>
        </p:txBody>
      </p:sp>
      <p:sp>
        <p:nvSpPr>
          <p:cNvPr id="72716" name="Rectangle 13"/>
          <p:cNvSpPr>
            <a:spLocks noChangeArrowheads="1"/>
          </p:cNvSpPr>
          <p:nvPr/>
        </p:nvSpPr>
        <p:spPr bwMode="auto">
          <a:xfrm>
            <a:off x="7216775" y="4267200"/>
            <a:ext cx="304800" cy="304800"/>
          </a:xfrm>
          <a:prstGeom prst="rect">
            <a:avLst/>
          </a:prstGeom>
          <a:solidFill>
            <a:srgbClr val="00CC99">
              <a:alpha val="18039"/>
            </a:srgbClr>
          </a:solidFill>
          <a:ln w="28575">
            <a:solidFill>
              <a:srgbClr val="FFFF00"/>
            </a:solidFill>
            <a:round/>
            <a:headEnd/>
            <a:tailEnd/>
          </a:ln>
        </p:spPr>
        <p:txBody>
          <a:bodyPr/>
          <a:lstStyle/>
          <a:p>
            <a:endParaRPr lang="en-US"/>
          </a:p>
        </p:txBody>
      </p:sp>
      <p:sp>
        <p:nvSpPr>
          <p:cNvPr id="72717" name="Rectangle 13"/>
          <p:cNvSpPr>
            <a:spLocks noChangeArrowheads="1"/>
          </p:cNvSpPr>
          <p:nvPr/>
        </p:nvSpPr>
        <p:spPr bwMode="auto">
          <a:xfrm>
            <a:off x="7216775" y="3543300"/>
            <a:ext cx="798513" cy="584200"/>
          </a:xfrm>
          <a:prstGeom prst="rect">
            <a:avLst/>
          </a:prstGeom>
          <a:noFill/>
          <a:ln w="9525">
            <a:noFill/>
            <a:miter lim="800000"/>
            <a:headEnd/>
            <a:tailEnd/>
          </a:ln>
        </p:spPr>
        <p:txBody>
          <a:bodyPr>
            <a:spAutoFit/>
          </a:bodyPr>
          <a:lstStyle/>
          <a:p>
            <a:r>
              <a:rPr lang="en-US" sz="3200" b="0">
                <a:solidFill>
                  <a:srgbClr val="FFFF00"/>
                </a:solidFill>
                <a:latin typeface="Arial" charset="0"/>
              </a:rPr>
              <a:t>f</a:t>
            </a:r>
            <a:r>
              <a:rPr lang="en-US" sz="3200" b="0" baseline="-25000">
                <a:solidFill>
                  <a:srgbClr val="FFFF00"/>
                </a:solidFill>
                <a:latin typeface="Arial" charset="0"/>
              </a:rPr>
              <a:t>2</a:t>
            </a:r>
            <a:r>
              <a:rPr lang="en-US" sz="3200" b="0" baseline="30000">
                <a:solidFill>
                  <a:srgbClr val="FFFF00"/>
                </a:solidFill>
                <a:latin typeface="Arial" charset="0"/>
              </a:rPr>
              <a:t>'</a:t>
            </a:r>
          </a:p>
        </p:txBody>
      </p:sp>
      <p:sp>
        <p:nvSpPr>
          <p:cNvPr id="15"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Feature distance</a:t>
            </a:r>
          </a:p>
        </p:txBody>
      </p:sp>
      <p:sp>
        <p:nvSpPr>
          <p:cNvPr id="16" name="Content Placeholder 2"/>
          <p:cNvSpPr txBox="1">
            <a:spLocks/>
          </p:cNvSpPr>
          <p:nvPr/>
        </p:nvSpPr>
        <p:spPr>
          <a:xfrm>
            <a:off x="381000" y="1295400"/>
            <a:ext cx="8686800" cy="5257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How to define the difference between two features </a:t>
            </a:r>
            <a:r>
              <a:rPr kumimoji="0" lang="en-US" sz="2800" b="0" i="1" u="none" strike="noStrike" kern="1200" cap="none" spc="0" normalizeH="0" baseline="0" noProof="0" dirty="0">
                <a:ln>
                  <a:noFill/>
                </a:ln>
                <a:solidFill>
                  <a:schemeClr val="tx1"/>
                </a:solidFill>
                <a:effectLst/>
                <a:uLnTx/>
                <a:uFillTx/>
                <a:latin typeface="+mn-lt"/>
                <a:ea typeface="+mn-ea"/>
                <a:cs typeface="+mn-cs"/>
              </a:rPr>
              <a:t>f</a:t>
            </a:r>
            <a:r>
              <a:rPr kumimoji="0" lang="en-US" sz="2800" b="0" i="0" u="none" strike="noStrike" kern="1200" cap="none" spc="0" normalizeH="0" baseline="-25000" noProof="0" dirty="0">
                <a:ln>
                  <a:noFill/>
                </a:ln>
                <a:solidFill>
                  <a:schemeClr val="tx1"/>
                </a:solidFill>
                <a:effectLst/>
                <a:uLnTx/>
                <a:uFillTx/>
                <a:latin typeface="+mn-lt"/>
                <a:ea typeface="+mn-ea"/>
                <a:cs typeface="+mn-cs"/>
              </a:rPr>
              <a:t>1</a:t>
            </a: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0" i="1" u="none" strike="noStrike" kern="1200" cap="none" spc="0" normalizeH="0" baseline="0" noProof="0" dirty="0">
                <a:ln>
                  <a:noFill/>
                </a:ln>
                <a:solidFill>
                  <a:schemeClr val="tx1"/>
                </a:solidFill>
                <a:effectLst/>
                <a:uLnTx/>
                <a:uFillTx/>
                <a:latin typeface="+mn-lt"/>
                <a:ea typeface="+mn-ea"/>
                <a:cs typeface="+mn-cs"/>
              </a:rPr>
              <a:t>f</a:t>
            </a:r>
            <a:r>
              <a:rPr kumimoji="0" lang="en-US" sz="2800" b="0" i="0" u="none" strike="noStrike" kern="1200" cap="none" spc="0" normalizeH="0" baseline="-25000" noProof="0" dirty="0">
                <a:ln>
                  <a:noFill/>
                </a:ln>
                <a:solidFill>
                  <a:schemeClr val="tx1"/>
                </a:solidFill>
                <a:effectLst/>
                <a:uLnTx/>
                <a:uFillTx/>
                <a:latin typeface="+mn-lt"/>
                <a:ea typeface="+mn-ea"/>
                <a:cs typeface="+mn-cs"/>
              </a:rPr>
              <a:t>2</a:t>
            </a:r>
            <a:r>
              <a:rPr kumimoji="0" lang="en-US" sz="2800" b="0" i="0" u="none" strike="noStrike" kern="1200" cap="none" spc="0" normalizeH="0" baseline="0" noProof="0" dirty="0">
                <a:ln>
                  <a:noFill/>
                </a:ln>
                <a:solidFill>
                  <a:schemeClr val="tx1"/>
                </a:solidFill>
                <a:effectLst/>
                <a:uLnTx/>
                <a:uFillTx/>
                <a:latin typeface="+mn-lt"/>
                <a:ea typeface="+mn-ea"/>
                <a:cs typeface="+mn-cs"/>
              </a:rPr>
              <a:t>?</a:t>
            </a:r>
          </a:p>
          <a:p>
            <a:pPr marL="800100" lvl="1" indent="-342900">
              <a:spcBef>
                <a:spcPct val="20000"/>
              </a:spcBef>
              <a:buFont typeface="Arial" pitchFamily="34" charset="0"/>
              <a:buChar char="•"/>
            </a:pPr>
            <a:r>
              <a:rPr lang="en-US" sz="2000" dirty="0"/>
              <a:t>Better approach:  ratio distance = ||f</a:t>
            </a:r>
            <a:r>
              <a:rPr lang="en-US" sz="2000" baseline="-25000" dirty="0"/>
              <a:t>1</a:t>
            </a:r>
            <a:r>
              <a:rPr lang="en-US" sz="2000" dirty="0"/>
              <a:t> - f</a:t>
            </a:r>
            <a:r>
              <a:rPr lang="en-US" sz="2000" baseline="-25000" dirty="0"/>
              <a:t>2</a:t>
            </a:r>
            <a:r>
              <a:rPr lang="en-US" sz="2000" dirty="0"/>
              <a:t> || / || f</a:t>
            </a:r>
            <a:r>
              <a:rPr lang="en-US" sz="2000" baseline="-25000" dirty="0"/>
              <a:t>1</a:t>
            </a:r>
            <a:r>
              <a:rPr lang="en-US" sz="2000" dirty="0"/>
              <a:t> - f</a:t>
            </a:r>
            <a:r>
              <a:rPr lang="en-US" sz="2000" baseline="-25000" dirty="0"/>
              <a:t>2</a:t>
            </a:r>
            <a:r>
              <a:rPr lang="en-US" sz="2000" dirty="0"/>
              <a:t>’ || </a:t>
            </a:r>
          </a:p>
          <a:p>
            <a:pPr marL="1257300" lvl="2" indent="-342900">
              <a:buFont typeface="Arial" pitchFamily="34" charset="0"/>
              <a:buChar char="•"/>
            </a:pPr>
            <a:r>
              <a:rPr lang="en-US" sz="2000" dirty="0"/>
              <a:t>f</a:t>
            </a:r>
            <a:r>
              <a:rPr lang="en-US" sz="2000" baseline="-25000" dirty="0"/>
              <a:t>2</a:t>
            </a:r>
            <a:r>
              <a:rPr lang="en-US" sz="2000" dirty="0"/>
              <a:t> is best SSD match to f</a:t>
            </a:r>
            <a:r>
              <a:rPr lang="en-US" sz="2000" baseline="-25000" dirty="0"/>
              <a:t>1</a:t>
            </a:r>
            <a:r>
              <a:rPr lang="en-US" sz="2000" dirty="0"/>
              <a:t> in I</a:t>
            </a:r>
            <a:r>
              <a:rPr lang="en-US" sz="2000" baseline="-25000" dirty="0"/>
              <a:t>2</a:t>
            </a:r>
            <a:endParaRPr lang="en-US" sz="2000" dirty="0"/>
          </a:p>
          <a:p>
            <a:pPr marL="1257300" lvl="2" indent="-342900">
              <a:buFont typeface="Arial" pitchFamily="34" charset="0"/>
              <a:buChar char="•"/>
            </a:pPr>
            <a:r>
              <a:rPr lang="en-US" sz="2000" dirty="0"/>
              <a:t>f</a:t>
            </a:r>
            <a:r>
              <a:rPr lang="en-US" sz="2000" baseline="-25000" dirty="0"/>
              <a:t>2</a:t>
            </a:r>
            <a:r>
              <a:rPr lang="en-US" sz="2000" dirty="0"/>
              <a:t>’  is  2</a:t>
            </a:r>
            <a:r>
              <a:rPr lang="en-US" sz="2000" baseline="30000" dirty="0"/>
              <a:t>nd</a:t>
            </a:r>
            <a:r>
              <a:rPr lang="en-US" sz="2000" dirty="0"/>
              <a:t> best SSD match to f</a:t>
            </a:r>
            <a:r>
              <a:rPr lang="en-US" sz="2000" baseline="-25000" dirty="0"/>
              <a:t>1</a:t>
            </a:r>
            <a:r>
              <a:rPr lang="en-US" sz="2000" dirty="0"/>
              <a:t> in I</a:t>
            </a:r>
            <a:r>
              <a:rPr lang="en-US" sz="2000" baseline="-25000" dirty="0"/>
              <a:t>2</a:t>
            </a:r>
          </a:p>
          <a:p>
            <a:pPr marL="1257300" lvl="2" indent="-342900">
              <a:buFont typeface="Arial" pitchFamily="34" charset="0"/>
              <a:buChar char="•"/>
            </a:pPr>
            <a:r>
              <a:rPr lang="en-US" sz="2000"/>
              <a:t>gives large </a:t>
            </a:r>
            <a:r>
              <a:rPr lang="en-US" sz="2000" dirty="0"/>
              <a:t>values for ambiguous matches</a:t>
            </a:r>
            <a:endParaRPr lang="en-US" sz="2000" baseline="30000" dirty="0"/>
          </a:p>
        </p:txBody>
      </p:sp>
      <p:sp>
        <p:nvSpPr>
          <p:cNvPr id="18" name="Rectangle 14"/>
          <p:cNvSpPr>
            <a:spLocks noChangeArrowheads="1"/>
          </p:cNvSpPr>
          <p:nvPr/>
        </p:nvSpPr>
        <p:spPr bwMode="auto">
          <a:xfrm>
            <a:off x="2239437" y="6400800"/>
            <a:ext cx="349776" cy="400110"/>
          </a:xfrm>
          <a:prstGeom prst="rect">
            <a:avLst/>
          </a:prstGeom>
          <a:noFill/>
          <a:ln w="9525">
            <a:noFill/>
            <a:miter lim="800000"/>
            <a:headEnd/>
            <a:tailEnd/>
          </a:ln>
        </p:spPr>
        <p:txBody>
          <a:bodyPr wrap="none">
            <a:spAutoFit/>
          </a:bodyPr>
          <a:lstStyle/>
          <a:p>
            <a:r>
              <a:rPr lang="en-US" sz="2000" b="0" i="1" dirty="0">
                <a:latin typeface="Arial" charset="0"/>
              </a:rPr>
              <a:t>I</a:t>
            </a:r>
            <a:r>
              <a:rPr lang="en-US" sz="2000" b="0" baseline="-25000" dirty="0">
                <a:latin typeface="Arial" charset="0"/>
              </a:rPr>
              <a:t>1</a:t>
            </a:r>
          </a:p>
        </p:txBody>
      </p:sp>
      <p:sp>
        <p:nvSpPr>
          <p:cNvPr id="19" name="Rectangle 8"/>
          <p:cNvSpPr>
            <a:spLocks noChangeArrowheads="1"/>
          </p:cNvSpPr>
          <p:nvPr/>
        </p:nvSpPr>
        <p:spPr bwMode="auto">
          <a:xfrm>
            <a:off x="6736824" y="6400800"/>
            <a:ext cx="349776" cy="400110"/>
          </a:xfrm>
          <a:prstGeom prst="rect">
            <a:avLst/>
          </a:prstGeom>
          <a:noFill/>
          <a:ln w="9525">
            <a:noFill/>
            <a:miter lim="800000"/>
            <a:headEnd/>
            <a:tailEnd/>
          </a:ln>
        </p:spPr>
        <p:txBody>
          <a:bodyPr wrap="none">
            <a:spAutoFit/>
          </a:bodyPr>
          <a:lstStyle/>
          <a:p>
            <a:r>
              <a:rPr lang="en-US" sz="2000" b="0" i="1" dirty="0">
                <a:latin typeface="Arial" charset="0"/>
              </a:rPr>
              <a:t>I</a:t>
            </a:r>
            <a:r>
              <a:rPr lang="en-US" sz="2000" b="0" baseline="-25000" dirty="0">
                <a:latin typeface="Arial" charset="0"/>
              </a:rPr>
              <a:t>2</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08"/>
            <a:ext cx="8229600" cy="1143000"/>
          </a:xfrm>
        </p:spPr>
        <p:txBody>
          <a:bodyPr/>
          <a:lstStyle/>
          <a:p>
            <a:r>
              <a:rPr lang="en-US" dirty="0"/>
              <a:t>Feature distance</a:t>
            </a:r>
          </a:p>
        </p:txBody>
      </p:sp>
      <p:sp>
        <p:nvSpPr>
          <p:cNvPr id="3" name="Content Placeholder 2"/>
          <p:cNvSpPr>
            <a:spLocks noGrp="1"/>
          </p:cNvSpPr>
          <p:nvPr>
            <p:ph idx="1"/>
          </p:nvPr>
        </p:nvSpPr>
        <p:spPr/>
        <p:txBody>
          <a:bodyPr/>
          <a:lstStyle/>
          <a:p>
            <a:r>
              <a:rPr lang="en-US" dirty="0"/>
              <a:t>Does the SSD vs “ratio distance” change the best match to a given feature in image 1?</a:t>
            </a:r>
          </a:p>
        </p:txBody>
      </p:sp>
    </p:spTree>
    <p:extLst>
      <p:ext uri="{BB962C8B-B14F-4D97-AF65-F5344CB8AC3E}">
        <p14:creationId xmlns:p14="http://schemas.microsoft.com/office/powerpoint/2010/main" val="3716473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1BCDBC-F49D-4484-B1F6-6CC7CEEE1D9E}"/>
              </a:ext>
            </a:extLst>
          </p:cNvPr>
          <p:cNvSpPr>
            <a:spLocks noGrp="1"/>
          </p:cNvSpPr>
          <p:nvPr>
            <p:ph type="title"/>
          </p:nvPr>
        </p:nvSpPr>
        <p:spPr/>
        <p:txBody>
          <a:bodyPr/>
          <a:lstStyle/>
          <a:p>
            <a:r>
              <a:rPr lang="en-IN" dirty="0"/>
              <a:t>Feature Matching</a:t>
            </a:r>
          </a:p>
        </p:txBody>
      </p:sp>
      <p:sp>
        <p:nvSpPr>
          <p:cNvPr id="3" name="Content Placeholder 2">
            <a:extLst>
              <a:ext uri="{FF2B5EF4-FFF2-40B4-BE49-F238E27FC236}">
                <a16:creationId xmlns:a16="http://schemas.microsoft.com/office/drawing/2014/main" xmlns="" id="{F698FD22-394E-4241-9774-4E3732A9DA7C}"/>
              </a:ext>
            </a:extLst>
          </p:cNvPr>
          <p:cNvSpPr>
            <a:spLocks noGrp="1"/>
          </p:cNvSpPr>
          <p:nvPr>
            <p:ph idx="1"/>
          </p:nvPr>
        </p:nvSpPr>
        <p:spPr>
          <a:xfrm>
            <a:off x="457200" y="1295400"/>
            <a:ext cx="8229600" cy="5181600"/>
          </a:xfrm>
        </p:spPr>
        <p:txBody>
          <a:bodyPr>
            <a:normAutofit fontScale="85000" lnSpcReduction="10000"/>
          </a:bodyPr>
          <a:lstStyle/>
          <a:p>
            <a:r>
              <a:rPr lang="en-US" dirty="0"/>
              <a:t>Brute-Force matcher it takes the descriptor of one feature in first set and is matched with all other features in second set using some distance calculation. And the closest one is returned.</a:t>
            </a:r>
          </a:p>
          <a:p>
            <a:r>
              <a:rPr lang="en-US" dirty="0"/>
              <a:t>For BF matcher, </a:t>
            </a:r>
          </a:p>
          <a:p>
            <a:pPr lvl="1"/>
            <a:r>
              <a:rPr lang="en-US" dirty="0"/>
              <a:t>first create the </a:t>
            </a:r>
            <a:r>
              <a:rPr lang="en-US" dirty="0" err="1"/>
              <a:t>BFMatcher</a:t>
            </a:r>
            <a:r>
              <a:rPr lang="en-US" dirty="0"/>
              <a:t> object using cv2.BFMatcher(). </a:t>
            </a:r>
          </a:p>
          <a:p>
            <a:pPr lvl="1"/>
            <a:r>
              <a:rPr lang="en-US" dirty="0"/>
              <a:t>It takes two optional params. First one is </a:t>
            </a:r>
            <a:r>
              <a:rPr lang="en-US" dirty="0" err="1"/>
              <a:t>normType</a:t>
            </a:r>
            <a:r>
              <a:rPr lang="en-US" dirty="0"/>
              <a:t>. It specifies the distance measurement to be used. </a:t>
            </a:r>
          </a:p>
          <a:p>
            <a:pPr lvl="1"/>
            <a:r>
              <a:rPr lang="en-US" dirty="0"/>
              <a:t>By default, it is cv2.NORM_L2. It is good for SIFT, SURF </a:t>
            </a:r>
            <a:r>
              <a:rPr lang="en-US" dirty="0" err="1"/>
              <a:t>etc</a:t>
            </a:r>
            <a:r>
              <a:rPr lang="en-US" dirty="0"/>
              <a:t> (cv2.NORM_L1 is also there). </a:t>
            </a:r>
          </a:p>
          <a:p>
            <a:pPr lvl="1"/>
            <a:r>
              <a:rPr lang="en-US" dirty="0"/>
              <a:t>For binary string based descriptors like ORB, BRIEF, BRISK </a:t>
            </a:r>
            <a:r>
              <a:rPr lang="en-US" dirty="0" err="1"/>
              <a:t>etc</a:t>
            </a:r>
            <a:r>
              <a:rPr lang="en-US" dirty="0"/>
              <a:t>, cv2.NORM_HAMMING should be used, which used Hamming distance as measurement.</a:t>
            </a:r>
            <a:endParaRPr lang="en-IN" dirty="0"/>
          </a:p>
        </p:txBody>
      </p:sp>
    </p:spTree>
    <p:extLst>
      <p:ext uri="{BB962C8B-B14F-4D97-AF65-F5344CB8AC3E}">
        <p14:creationId xmlns:p14="http://schemas.microsoft.com/office/powerpoint/2010/main" val="2624345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A567C-ABF9-4133-A4A2-3D065158ECB4}"/>
              </a:ext>
            </a:extLst>
          </p:cNvPr>
          <p:cNvSpPr>
            <a:spLocks noGrp="1"/>
          </p:cNvSpPr>
          <p:nvPr>
            <p:ph type="title"/>
          </p:nvPr>
        </p:nvSpPr>
        <p:spPr/>
        <p:txBody>
          <a:bodyPr/>
          <a:lstStyle/>
          <a:p>
            <a:r>
              <a:rPr lang="en-IN" dirty="0"/>
              <a:t>Feature Matching</a:t>
            </a:r>
          </a:p>
        </p:txBody>
      </p:sp>
      <p:sp>
        <p:nvSpPr>
          <p:cNvPr id="3" name="Content Placeholder 2">
            <a:extLst>
              <a:ext uri="{FF2B5EF4-FFF2-40B4-BE49-F238E27FC236}">
                <a16:creationId xmlns:a16="http://schemas.microsoft.com/office/drawing/2014/main" xmlns="" id="{7E08137C-DD77-4BB7-A470-8D2DCD786B02}"/>
              </a:ext>
            </a:extLst>
          </p:cNvPr>
          <p:cNvSpPr>
            <a:spLocks noGrp="1"/>
          </p:cNvSpPr>
          <p:nvPr>
            <p:ph idx="1"/>
          </p:nvPr>
        </p:nvSpPr>
        <p:spPr/>
        <p:txBody>
          <a:bodyPr/>
          <a:lstStyle/>
          <a:p>
            <a:r>
              <a:rPr lang="en-US" dirty="0"/>
              <a:t>Second param is </a:t>
            </a:r>
            <a:r>
              <a:rPr lang="en-US" dirty="0" err="1"/>
              <a:t>boolean</a:t>
            </a:r>
            <a:r>
              <a:rPr lang="en-US" dirty="0"/>
              <a:t> variable, </a:t>
            </a:r>
            <a:r>
              <a:rPr lang="en-US" dirty="0" err="1"/>
              <a:t>crossCheck</a:t>
            </a:r>
            <a:r>
              <a:rPr lang="en-US" dirty="0"/>
              <a:t> which is false by default. </a:t>
            </a:r>
          </a:p>
          <a:p>
            <a:pPr lvl="1"/>
            <a:r>
              <a:rPr lang="en-US" dirty="0"/>
              <a:t>If it is true, Matcher returns only those matches with value (</a:t>
            </a:r>
            <a:r>
              <a:rPr lang="en-US" dirty="0" err="1"/>
              <a:t>i,j</a:t>
            </a:r>
            <a:r>
              <a:rPr lang="en-US" dirty="0"/>
              <a:t>) such that </a:t>
            </a:r>
            <a:r>
              <a:rPr lang="en-US" dirty="0" err="1"/>
              <a:t>i-th</a:t>
            </a:r>
            <a:r>
              <a:rPr lang="en-US" dirty="0"/>
              <a:t> descriptor in set A has j-</a:t>
            </a:r>
            <a:r>
              <a:rPr lang="en-US" dirty="0" err="1"/>
              <a:t>th</a:t>
            </a:r>
            <a:r>
              <a:rPr lang="en-US" dirty="0"/>
              <a:t> descriptor in set B as the best match and vice-versa. </a:t>
            </a:r>
          </a:p>
          <a:p>
            <a:pPr lvl="1"/>
            <a:r>
              <a:rPr lang="en-US" dirty="0"/>
              <a:t>That is, the two features in both sets should match each other. It provides consistent result.</a:t>
            </a:r>
            <a:endParaRPr lang="en-IN" dirty="0"/>
          </a:p>
        </p:txBody>
      </p:sp>
    </p:spTree>
    <p:extLst>
      <p:ext uri="{BB962C8B-B14F-4D97-AF65-F5344CB8AC3E}">
        <p14:creationId xmlns:p14="http://schemas.microsoft.com/office/powerpoint/2010/main" val="502030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B04F7-A739-476A-B5B3-75DE049EBB7B}"/>
              </a:ext>
            </a:extLst>
          </p:cNvPr>
          <p:cNvSpPr>
            <a:spLocks noGrp="1"/>
          </p:cNvSpPr>
          <p:nvPr>
            <p:ph type="title"/>
          </p:nvPr>
        </p:nvSpPr>
        <p:spPr/>
        <p:txBody>
          <a:bodyPr/>
          <a:lstStyle/>
          <a:p>
            <a:r>
              <a:rPr lang="en-IN" dirty="0"/>
              <a:t>Feature Matching</a:t>
            </a:r>
          </a:p>
        </p:txBody>
      </p:sp>
      <p:sp>
        <p:nvSpPr>
          <p:cNvPr id="3" name="Content Placeholder 2">
            <a:extLst>
              <a:ext uri="{FF2B5EF4-FFF2-40B4-BE49-F238E27FC236}">
                <a16:creationId xmlns:a16="http://schemas.microsoft.com/office/drawing/2014/main" xmlns="" id="{E5A8AF11-418B-489C-A0EB-E750E9D9783D}"/>
              </a:ext>
            </a:extLst>
          </p:cNvPr>
          <p:cNvSpPr>
            <a:spLocks noGrp="1"/>
          </p:cNvSpPr>
          <p:nvPr>
            <p:ph idx="1"/>
          </p:nvPr>
        </p:nvSpPr>
        <p:spPr/>
        <p:txBody>
          <a:bodyPr/>
          <a:lstStyle/>
          <a:p>
            <a:r>
              <a:rPr lang="en-US" dirty="0"/>
              <a:t>Once it is created, two important methods are </a:t>
            </a:r>
            <a:r>
              <a:rPr lang="en-US" dirty="0" err="1"/>
              <a:t>BFMatcher.match</a:t>
            </a:r>
            <a:r>
              <a:rPr lang="en-US" dirty="0"/>
              <a:t>() and </a:t>
            </a:r>
            <a:r>
              <a:rPr lang="en-US" dirty="0" err="1"/>
              <a:t>BFMatcher.knnMatch</a:t>
            </a:r>
            <a:r>
              <a:rPr lang="en-US" dirty="0"/>
              <a:t>(). </a:t>
            </a:r>
          </a:p>
          <a:p>
            <a:pPr lvl="1"/>
            <a:r>
              <a:rPr lang="en-US" dirty="0"/>
              <a:t>First one returns the best match. </a:t>
            </a:r>
          </a:p>
          <a:p>
            <a:pPr lvl="1"/>
            <a:r>
              <a:rPr lang="en-US" dirty="0"/>
              <a:t>Second method returns k best matches where k is specified by the user. </a:t>
            </a:r>
          </a:p>
          <a:p>
            <a:pPr lvl="1"/>
            <a:r>
              <a:rPr lang="en-US" dirty="0"/>
              <a:t>It may be useful when we need to do additional work on that.</a:t>
            </a:r>
            <a:endParaRPr lang="en-IN" dirty="0"/>
          </a:p>
        </p:txBody>
      </p:sp>
    </p:spTree>
    <p:extLst>
      <p:ext uri="{BB962C8B-B14F-4D97-AF65-F5344CB8AC3E}">
        <p14:creationId xmlns:p14="http://schemas.microsoft.com/office/powerpoint/2010/main" val="22002448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15E99-305C-43F0-B1DF-342E11E4CFBF}"/>
              </a:ext>
            </a:extLst>
          </p:cNvPr>
          <p:cNvSpPr>
            <a:spLocks noGrp="1"/>
          </p:cNvSpPr>
          <p:nvPr>
            <p:ph type="title"/>
          </p:nvPr>
        </p:nvSpPr>
        <p:spPr/>
        <p:txBody>
          <a:bodyPr/>
          <a:lstStyle/>
          <a:p>
            <a:r>
              <a:rPr lang="en-IN" dirty="0"/>
              <a:t>Feature Matching</a:t>
            </a:r>
          </a:p>
        </p:txBody>
      </p:sp>
      <p:sp>
        <p:nvSpPr>
          <p:cNvPr id="3" name="Content Placeholder 2">
            <a:extLst>
              <a:ext uri="{FF2B5EF4-FFF2-40B4-BE49-F238E27FC236}">
                <a16:creationId xmlns:a16="http://schemas.microsoft.com/office/drawing/2014/main" xmlns="" id="{5F885880-9CC4-421F-B5D8-5BB83EBCD2D4}"/>
              </a:ext>
            </a:extLst>
          </p:cNvPr>
          <p:cNvSpPr>
            <a:spLocks noGrp="1"/>
          </p:cNvSpPr>
          <p:nvPr>
            <p:ph idx="1"/>
          </p:nvPr>
        </p:nvSpPr>
        <p:spPr/>
        <p:txBody>
          <a:bodyPr>
            <a:normAutofit lnSpcReduction="10000"/>
          </a:bodyPr>
          <a:lstStyle/>
          <a:p>
            <a:r>
              <a:rPr lang="en-US" dirty="0"/>
              <a:t>cv2.drawMatches() helps to draw the matches. </a:t>
            </a:r>
          </a:p>
          <a:p>
            <a:pPr lvl="1"/>
            <a:r>
              <a:rPr lang="en-US" dirty="0"/>
              <a:t>It stacks two images horizontally and draw lines from first image to second image showing best matches. </a:t>
            </a:r>
          </a:p>
          <a:p>
            <a:r>
              <a:rPr lang="en-US" dirty="0"/>
              <a:t>There is also cv2.drawMatchesKnn which draws all the k best matches. </a:t>
            </a:r>
          </a:p>
          <a:p>
            <a:pPr lvl="1"/>
            <a:r>
              <a:rPr lang="en-US" dirty="0"/>
              <a:t>If k=2, it will draw two match-lines for each </a:t>
            </a:r>
            <a:r>
              <a:rPr lang="en-US" dirty="0" err="1"/>
              <a:t>keypoint</a:t>
            </a:r>
            <a:r>
              <a:rPr lang="en-US" dirty="0"/>
              <a:t>. So need to pass a mask if need to selectively draw it.</a:t>
            </a:r>
            <a:endParaRPr lang="en-IN" dirty="0"/>
          </a:p>
        </p:txBody>
      </p:sp>
    </p:spTree>
    <p:extLst>
      <p:ext uri="{BB962C8B-B14F-4D97-AF65-F5344CB8AC3E}">
        <p14:creationId xmlns:p14="http://schemas.microsoft.com/office/powerpoint/2010/main" val="2025390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F57C0B-9BF2-4552-94A3-9D22E772CB8D}"/>
              </a:ext>
            </a:extLst>
          </p:cNvPr>
          <p:cNvSpPr>
            <a:spLocks noGrp="1"/>
          </p:cNvSpPr>
          <p:nvPr>
            <p:ph type="title"/>
          </p:nvPr>
        </p:nvSpPr>
        <p:spPr/>
        <p:txBody>
          <a:bodyPr/>
          <a:lstStyle/>
          <a:p>
            <a:endParaRPr lang="en-IN"/>
          </a:p>
        </p:txBody>
      </p:sp>
      <p:graphicFrame>
        <p:nvGraphicFramePr>
          <p:cNvPr id="7" name="Content Placeholder 6">
            <a:extLst>
              <a:ext uri="{FF2B5EF4-FFF2-40B4-BE49-F238E27FC236}">
                <a16:creationId xmlns:a16="http://schemas.microsoft.com/office/drawing/2014/main" xmlns="" id="{DDA15D30-8CF2-4A4D-8E61-4C1D0A8E65D4}"/>
              </a:ext>
            </a:extLst>
          </p:cNvPr>
          <p:cNvGraphicFramePr>
            <a:graphicFrameLocks noGrp="1"/>
          </p:cNvGraphicFramePr>
          <p:nvPr>
            <p:ph idx="1"/>
            <p:extLst>
              <p:ext uri="{D42A27DB-BD31-4B8C-83A1-F6EECF244321}">
                <p14:modId xmlns:p14="http://schemas.microsoft.com/office/powerpoint/2010/main" val="3395585556"/>
              </p:ext>
            </p:extLst>
          </p:nvPr>
        </p:nvGraphicFramePr>
        <p:xfrm>
          <a:off x="457200" y="1905000"/>
          <a:ext cx="8229600" cy="2807176"/>
        </p:xfrm>
        <a:graphic>
          <a:graphicData uri="http://schemas.openxmlformats.org/drawingml/2006/table">
            <a:tbl>
              <a:tblPr/>
              <a:tblGrid>
                <a:gridCol w="310735">
                  <a:extLst>
                    <a:ext uri="{9D8B030D-6E8A-4147-A177-3AD203B41FA5}">
                      <a16:colId xmlns:a16="http://schemas.microsoft.com/office/drawing/2014/main" xmlns="" val="832562251"/>
                    </a:ext>
                  </a:extLst>
                </a:gridCol>
                <a:gridCol w="7918865">
                  <a:extLst>
                    <a:ext uri="{9D8B030D-6E8A-4147-A177-3AD203B41FA5}">
                      <a16:colId xmlns:a16="http://schemas.microsoft.com/office/drawing/2014/main" xmlns="" val="902195676"/>
                    </a:ext>
                  </a:extLst>
                </a:gridCol>
              </a:tblGrid>
              <a:tr h="2807176">
                <a:tc>
                  <a:txBody>
                    <a:bodyPr/>
                    <a:lstStyle/>
                    <a:p>
                      <a:pPr algn="r"/>
                      <a:r>
                        <a:rPr lang="en-IN">
                          <a:effectLst/>
                        </a:rPr>
                        <a:t>enum  </a:t>
                      </a:r>
                    </a:p>
                  </a:txBody>
                  <a:tcPr marL="50800" marT="6350">
                    <a:lnL>
                      <a:noFill/>
                    </a:lnL>
                    <a:lnR>
                      <a:noFill/>
                    </a:lnR>
                    <a:lnT>
                      <a:noFill/>
                    </a:lnT>
                    <a:lnB>
                      <a:noFill/>
                    </a:lnB>
                    <a:solidFill>
                      <a:srgbClr val="F9FAFC"/>
                    </a:solidFill>
                  </a:tcPr>
                </a:tc>
                <a:tc>
                  <a:txBody>
                    <a:bodyPr/>
                    <a:lstStyle/>
                    <a:p>
                      <a:r>
                        <a:rPr lang="en-IN" b="1" u="none" strike="noStrike" dirty="0">
                          <a:solidFill>
                            <a:srgbClr val="4665A2"/>
                          </a:solidFill>
                          <a:effectLst/>
                          <a:hlinkClick r:id="rId2"/>
                        </a:rPr>
                        <a:t>cv::</a:t>
                      </a:r>
                      <a:r>
                        <a:rPr lang="en-IN" b="1" u="none" strike="noStrike" dirty="0" err="1">
                          <a:solidFill>
                            <a:srgbClr val="4665A2"/>
                          </a:solidFill>
                          <a:effectLst/>
                          <a:hlinkClick r:id="rId2"/>
                        </a:rPr>
                        <a:t>DrawMatchesFlags</a:t>
                      </a:r>
                      <a:r>
                        <a:rPr lang="en-IN" dirty="0">
                          <a:effectLst/>
                        </a:rPr>
                        <a:t> {</a:t>
                      </a:r>
                      <a:br>
                        <a:rPr lang="en-IN" dirty="0">
                          <a:effectLst/>
                        </a:rPr>
                      </a:br>
                      <a:r>
                        <a:rPr lang="en-IN" dirty="0">
                          <a:effectLst/>
                        </a:rPr>
                        <a:t>  </a:t>
                      </a:r>
                      <a:r>
                        <a:rPr lang="en-IN" b="1" u="none" strike="noStrike" dirty="0">
                          <a:solidFill>
                            <a:srgbClr val="4665A2"/>
                          </a:solidFill>
                          <a:effectLst/>
                          <a:hlinkClick r:id="rId3"/>
                        </a:rPr>
                        <a:t>cv::</a:t>
                      </a:r>
                      <a:r>
                        <a:rPr lang="en-IN" b="1" u="none" strike="noStrike" dirty="0" err="1">
                          <a:solidFill>
                            <a:srgbClr val="4665A2"/>
                          </a:solidFill>
                          <a:effectLst/>
                          <a:hlinkClick r:id="rId3"/>
                        </a:rPr>
                        <a:t>DrawMatchesFlags</a:t>
                      </a:r>
                      <a:r>
                        <a:rPr lang="en-IN" b="1" u="none" strike="noStrike" dirty="0">
                          <a:solidFill>
                            <a:srgbClr val="4665A2"/>
                          </a:solidFill>
                          <a:effectLst/>
                          <a:hlinkClick r:id="rId3"/>
                        </a:rPr>
                        <a:t>::DEFAULT</a:t>
                      </a:r>
                      <a:r>
                        <a:rPr lang="en-IN" dirty="0">
                          <a:effectLst/>
                        </a:rPr>
                        <a:t> = 0,</a:t>
                      </a:r>
                      <a:br>
                        <a:rPr lang="en-IN" dirty="0">
                          <a:effectLst/>
                        </a:rPr>
                      </a:br>
                      <a:r>
                        <a:rPr lang="en-IN" dirty="0">
                          <a:effectLst/>
                        </a:rPr>
                        <a:t>  </a:t>
                      </a:r>
                      <a:r>
                        <a:rPr lang="en-IN" b="1" u="none" strike="noStrike" dirty="0">
                          <a:solidFill>
                            <a:srgbClr val="4665A2"/>
                          </a:solidFill>
                          <a:effectLst/>
                          <a:hlinkClick r:id="rId4"/>
                        </a:rPr>
                        <a:t>cv::</a:t>
                      </a:r>
                      <a:r>
                        <a:rPr lang="en-IN" b="1" u="none" strike="noStrike" dirty="0" err="1">
                          <a:solidFill>
                            <a:srgbClr val="4665A2"/>
                          </a:solidFill>
                          <a:effectLst/>
                          <a:hlinkClick r:id="rId4"/>
                        </a:rPr>
                        <a:t>DrawMatchesFlags</a:t>
                      </a:r>
                      <a:r>
                        <a:rPr lang="en-IN" b="1" u="none" strike="noStrike" dirty="0">
                          <a:solidFill>
                            <a:srgbClr val="4665A2"/>
                          </a:solidFill>
                          <a:effectLst/>
                          <a:hlinkClick r:id="rId4"/>
                        </a:rPr>
                        <a:t>::DRAW_OVER_OUTIMG</a:t>
                      </a:r>
                      <a:r>
                        <a:rPr lang="en-IN" dirty="0">
                          <a:effectLst/>
                        </a:rPr>
                        <a:t> = 1,</a:t>
                      </a:r>
                      <a:br>
                        <a:rPr lang="en-IN" dirty="0">
                          <a:effectLst/>
                        </a:rPr>
                      </a:br>
                      <a:r>
                        <a:rPr lang="en-IN" dirty="0">
                          <a:effectLst/>
                        </a:rPr>
                        <a:t>  </a:t>
                      </a:r>
                      <a:r>
                        <a:rPr lang="en-IN" b="1" u="none" strike="noStrike" dirty="0">
                          <a:solidFill>
                            <a:srgbClr val="4665A2"/>
                          </a:solidFill>
                          <a:effectLst/>
                          <a:hlinkClick r:id="rId5"/>
                        </a:rPr>
                        <a:t>cv::</a:t>
                      </a:r>
                      <a:r>
                        <a:rPr lang="en-IN" b="1" u="none" strike="noStrike" dirty="0" err="1">
                          <a:solidFill>
                            <a:srgbClr val="4665A2"/>
                          </a:solidFill>
                          <a:effectLst/>
                          <a:hlinkClick r:id="rId5"/>
                        </a:rPr>
                        <a:t>DrawMatchesFlags</a:t>
                      </a:r>
                      <a:r>
                        <a:rPr lang="en-IN" b="1" u="none" strike="noStrike" dirty="0">
                          <a:solidFill>
                            <a:srgbClr val="4665A2"/>
                          </a:solidFill>
                          <a:effectLst/>
                          <a:hlinkClick r:id="rId5"/>
                        </a:rPr>
                        <a:t>::NOT_DRAW_SINGLE_POINTS</a:t>
                      </a:r>
                      <a:r>
                        <a:rPr lang="en-IN" dirty="0">
                          <a:effectLst/>
                        </a:rPr>
                        <a:t> = 2,</a:t>
                      </a:r>
                      <a:br>
                        <a:rPr lang="en-IN" dirty="0">
                          <a:effectLst/>
                        </a:rPr>
                      </a:br>
                      <a:r>
                        <a:rPr lang="en-IN" dirty="0">
                          <a:effectLst/>
                        </a:rPr>
                        <a:t>  </a:t>
                      </a:r>
                      <a:r>
                        <a:rPr lang="en-IN" b="1" u="none" strike="noStrike" dirty="0">
                          <a:solidFill>
                            <a:srgbClr val="4665A2"/>
                          </a:solidFill>
                          <a:effectLst/>
                          <a:hlinkClick r:id="rId6"/>
                        </a:rPr>
                        <a:t>cv::</a:t>
                      </a:r>
                      <a:r>
                        <a:rPr lang="en-IN" b="1" u="none" strike="noStrike" dirty="0" err="1">
                          <a:solidFill>
                            <a:srgbClr val="4665A2"/>
                          </a:solidFill>
                          <a:effectLst/>
                          <a:hlinkClick r:id="rId6"/>
                        </a:rPr>
                        <a:t>DrawMatchesFlags</a:t>
                      </a:r>
                      <a:r>
                        <a:rPr lang="en-IN" b="1" u="none" strike="noStrike" dirty="0">
                          <a:solidFill>
                            <a:srgbClr val="4665A2"/>
                          </a:solidFill>
                          <a:effectLst/>
                          <a:hlinkClick r:id="rId6"/>
                        </a:rPr>
                        <a:t>::DRAW_RICH_KEYPOINTS</a:t>
                      </a:r>
                      <a:r>
                        <a:rPr lang="en-IN" dirty="0">
                          <a:effectLst/>
                        </a:rPr>
                        <a:t> = 4</a:t>
                      </a:r>
                      <a:br>
                        <a:rPr lang="en-IN" dirty="0">
                          <a:effectLst/>
                        </a:rPr>
                      </a:br>
                      <a:r>
                        <a:rPr lang="en-IN" dirty="0">
                          <a:effectLst/>
                        </a:rPr>
                        <a:t>}</a:t>
                      </a:r>
                    </a:p>
                  </a:txBody>
                  <a:tcPr marL="50800" marT="6350" anchor="b">
                    <a:lnL>
                      <a:noFill/>
                    </a:lnL>
                    <a:lnR>
                      <a:noFill/>
                    </a:lnR>
                    <a:lnT>
                      <a:noFill/>
                    </a:lnT>
                    <a:lnB>
                      <a:noFill/>
                    </a:lnB>
                    <a:solidFill>
                      <a:srgbClr val="F9FAFC"/>
                    </a:solidFill>
                  </a:tcPr>
                </a:tc>
                <a:extLst>
                  <a:ext uri="{0D108BD9-81ED-4DB2-BD59-A6C34878D82A}">
                    <a16:rowId xmlns:a16="http://schemas.microsoft.com/office/drawing/2014/main" xmlns="" val="767834376"/>
                  </a:ext>
                </a:extLst>
              </a:tr>
            </a:tbl>
          </a:graphicData>
        </a:graphic>
      </p:graphicFrame>
    </p:spTree>
    <p:extLst>
      <p:ext uri="{BB962C8B-B14F-4D97-AF65-F5344CB8AC3E}">
        <p14:creationId xmlns:p14="http://schemas.microsoft.com/office/powerpoint/2010/main" val="1211462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9CC64B-73AB-4DD9-A5A3-18BD5E4268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496D44D-6D4B-4167-A042-C6CC3BF48EA1}"/>
              </a:ext>
            </a:extLst>
          </p:cNvPr>
          <p:cNvSpPr>
            <a:spLocks noGrp="1"/>
          </p:cNvSpPr>
          <p:nvPr>
            <p:ph idx="1"/>
          </p:nvPr>
        </p:nvSpPr>
        <p:spPr/>
        <p:txBody>
          <a:bodyPr/>
          <a:lstStyle/>
          <a:p>
            <a:r>
              <a:rPr lang="en-US" dirty="0">
                <a:hlinkClick r:id="rId2" action="ppaction://hlinkfile"/>
              </a:rPr>
              <a:t>Code</a:t>
            </a:r>
            <a:endParaRPr lang="en-IN" dirty="0"/>
          </a:p>
        </p:txBody>
      </p:sp>
    </p:spTree>
    <p:extLst>
      <p:ext uri="{BB962C8B-B14F-4D97-AF65-F5344CB8AC3E}">
        <p14:creationId xmlns:p14="http://schemas.microsoft.com/office/powerpoint/2010/main" val="15712265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01D525C-2B26-4F20-995B-E2C305A8A2F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21015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sz="4000"/>
              <a:t>Feature extraction: Corners and blobs</a:t>
            </a:r>
          </a:p>
        </p:txBody>
      </p:sp>
      <p:sp>
        <p:nvSpPr>
          <p:cNvPr id="22531" name="Rectangle 3"/>
          <p:cNvSpPr>
            <a:spLocks noGrp="1" noChangeArrowheads="1"/>
          </p:cNvSpPr>
          <p:nvPr>
            <p:ph type="body" idx="1"/>
          </p:nvPr>
        </p:nvSpPr>
        <p:spPr/>
        <p:txBody>
          <a:bodyPr/>
          <a:lstStyle/>
          <a:p>
            <a:endParaRPr lang="en-US"/>
          </a:p>
        </p:txBody>
      </p:sp>
      <p:pic>
        <p:nvPicPr>
          <p:cNvPr id="22532" name="Picture 5" descr="Sunflowers2_circles"/>
          <p:cNvPicPr>
            <a:picLocks noChangeAspect="1" noChangeArrowheads="1"/>
          </p:cNvPicPr>
          <p:nvPr/>
        </p:nvPicPr>
        <p:blipFill>
          <a:blip r:embed="rId3" cstate="print"/>
          <a:srcRect/>
          <a:stretch>
            <a:fillRect/>
          </a:stretch>
        </p:blipFill>
        <p:spPr bwMode="auto">
          <a:xfrm>
            <a:off x="4622800" y="1727200"/>
            <a:ext cx="4140200" cy="4140200"/>
          </a:xfrm>
          <a:prstGeom prst="rect">
            <a:avLst/>
          </a:prstGeom>
          <a:noFill/>
          <a:ln w="6350">
            <a:solidFill>
              <a:schemeClr val="bg1"/>
            </a:solidFill>
            <a:miter lim="800000"/>
            <a:headEnd/>
            <a:tailEnd/>
          </a:ln>
        </p:spPr>
      </p:pic>
      <p:pic>
        <p:nvPicPr>
          <p:cNvPr id="22533" name="Picture 6"/>
          <p:cNvPicPr>
            <a:picLocks noChangeAspect="1" noChangeArrowheads="1"/>
          </p:cNvPicPr>
          <p:nvPr/>
        </p:nvPicPr>
        <p:blipFill>
          <a:blip r:embed="rId4" cstate="print"/>
          <a:srcRect/>
          <a:stretch>
            <a:fillRect/>
          </a:stretch>
        </p:blipFill>
        <p:spPr bwMode="auto">
          <a:xfrm>
            <a:off x="381000" y="1682750"/>
            <a:ext cx="4092575" cy="4184650"/>
          </a:xfrm>
          <a:prstGeom prst="rect">
            <a:avLst/>
          </a:prstGeom>
          <a:noFill/>
          <a:ln w="19050">
            <a:noFill/>
            <a:miter lim="800000"/>
            <a:headEnd/>
            <a:tailEnd/>
          </a:ln>
        </p:spPr>
      </p:pic>
    </p:spTree>
    <p:extLst>
      <p:ext uri="{BB962C8B-B14F-4D97-AF65-F5344CB8AC3E}">
        <p14:creationId xmlns:p14="http://schemas.microsoft.com/office/powerpoint/2010/main" val="31575366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matching example</a:t>
            </a:r>
          </a:p>
        </p:txBody>
      </p:sp>
      <p:pic>
        <p:nvPicPr>
          <p:cNvPr id="4" name="Picture 2" descr="C:\snavely\matlab\A2P3\search.png"/>
          <p:cNvPicPr>
            <a:picLocks noChangeAspect="1" noChangeArrowheads="1"/>
          </p:cNvPicPr>
          <p:nvPr/>
        </p:nvPicPr>
        <p:blipFill>
          <a:blip r:embed="rId2" cstate="print"/>
          <a:srcRect/>
          <a:stretch>
            <a:fillRect/>
          </a:stretch>
        </p:blipFill>
        <p:spPr bwMode="auto">
          <a:xfrm>
            <a:off x="4419600" y="1828800"/>
            <a:ext cx="4267200" cy="3707992"/>
          </a:xfrm>
          <a:prstGeom prst="rect">
            <a:avLst/>
          </a:prstGeom>
          <a:noFill/>
          <a:effectLst>
            <a:outerShdw blurRad="50800" dist="38100" dir="2700000" algn="tl" rotWithShape="0">
              <a:prstClr val="black">
                <a:alpha val="40000"/>
              </a:prstClr>
            </a:outerShdw>
          </a:effectLst>
        </p:spPr>
      </p:pic>
      <p:pic>
        <p:nvPicPr>
          <p:cNvPr id="314370" name="Picture 2" descr="C:\snavely\matlab\A2P3\template2.png"/>
          <p:cNvPicPr>
            <a:picLocks noChangeAspect="1" noChangeArrowheads="1"/>
          </p:cNvPicPr>
          <p:nvPr/>
        </p:nvPicPr>
        <p:blipFill>
          <a:blip r:embed="rId3" cstate="print"/>
          <a:srcRect/>
          <a:stretch>
            <a:fillRect/>
          </a:stretch>
        </p:blipFill>
        <p:spPr bwMode="auto">
          <a:xfrm>
            <a:off x="1086077" y="1828801"/>
            <a:ext cx="2406865" cy="3429000"/>
          </a:xfrm>
          <a:prstGeom prst="rect">
            <a:avLst/>
          </a:prstGeom>
          <a:noFill/>
        </p:spPr>
      </p:pic>
      <p:pic>
        <p:nvPicPr>
          <p:cNvPr id="314371" name="Picture 3"/>
          <p:cNvPicPr>
            <a:picLocks noChangeAspect="1" noChangeArrowheads="1"/>
          </p:cNvPicPr>
          <p:nvPr/>
        </p:nvPicPr>
        <p:blipFill>
          <a:blip r:embed="rId4" cstate="print"/>
          <a:srcRect/>
          <a:stretch>
            <a:fillRect/>
          </a:stretch>
        </p:blipFill>
        <p:spPr bwMode="auto">
          <a:xfrm>
            <a:off x="152400" y="1828800"/>
            <a:ext cx="8534400" cy="3707991"/>
          </a:xfrm>
          <a:prstGeom prst="rect">
            <a:avLst/>
          </a:prstGeom>
          <a:noFill/>
          <a:ln w="9525">
            <a:noFill/>
            <a:miter lim="800000"/>
            <a:headEnd/>
            <a:tailEnd/>
          </a:ln>
        </p:spPr>
      </p:pic>
      <p:sp>
        <p:nvSpPr>
          <p:cNvPr id="8" name="TextBox 7"/>
          <p:cNvSpPr txBox="1"/>
          <p:nvPr/>
        </p:nvSpPr>
        <p:spPr>
          <a:xfrm>
            <a:off x="1301138" y="5867400"/>
            <a:ext cx="6991092" cy="400110"/>
          </a:xfrm>
          <a:prstGeom prst="rect">
            <a:avLst/>
          </a:prstGeom>
          <a:noFill/>
        </p:spPr>
        <p:txBody>
          <a:bodyPr wrap="square" rtlCol="0">
            <a:spAutoFit/>
          </a:bodyPr>
          <a:lstStyle/>
          <a:p>
            <a:pPr algn="ctr"/>
            <a:r>
              <a:rPr lang="en-US" sz="2000" b="1" dirty="0"/>
              <a:t>58 matches (</a:t>
            </a:r>
            <a:r>
              <a:rPr lang="en-US" sz="2000" b="1" dirty="0" err="1"/>
              <a:t>thresholded</a:t>
            </a:r>
            <a:r>
              <a:rPr lang="en-US" sz="2000" b="1" dirty="0"/>
              <a:t> by ratio score)</a:t>
            </a:r>
          </a:p>
        </p:txBody>
      </p:sp>
    </p:spTree>
    <p:extLst>
      <p:ext uri="{BB962C8B-B14F-4D97-AF65-F5344CB8AC3E}">
        <p14:creationId xmlns:p14="http://schemas.microsoft.com/office/powerpoint/2010/main" val="41238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3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matching example</a:t>
            </a:r>
          </a:p>
        </p:txBody>
      </p:sp>
      <p:pic>
        <p:nvPicPr>
          <p:cNvPr id="5" name="Picture 2" descr="C:\snavely\matlab\A2P3\search.png"/>
          <p:cNvPicPr>
            <a:picLocks noChangeAspect="1" noChangeArrowheads="1"/>
          </p:cNvPicPr>
          <p:nvPr/>
        </p:nvPicPr>
        <p:blipFill>
          <a:blip r:embed="rId2" cstate="print"/>
          <a:srcRect/>
          <a:stretch>
            <a:fillRect/>
          </a:stretch>
        </p:blipFill>
        <p:spPr bwMode="auto">
          <a:xfrm>
            <a:off x="4419600" y="1828800"/>
            <a:ext cx="4267200" cy="3707992"/>
          </a:xfrm>
          <a:prstGeom prst="rect">
            <a:avLst/>
          </a:prstGeom>
          <a:noFill/>
          <a:effectLst>
            <a:outerShdw blurRad="50800" dist="38100" dir="2700000" algn="tl"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0600" y="1828800"/>
            <a:ext cx="2590800" cy="393801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3346" name="Picture 2"/>
          <p:cNvPicPr>
            <a:picLocks noChangeAspect="1" noChangeArrowheads="1"/>
          </p:cNvPicPr>
          <p:nvPr/>
        </p:nvPicPr>
        <p:blipFill>
          <a:blip r:embed="rId4" cstate="print"/>
          <a:srcRect/>
          <a:stretch>
            <a:fillRect/>
          </a:stretch>
        </p:blipFill>
        <p:spPr bwMode="auto">
          <a:xfrm>
            <a:off x="152400" y="1828800"/>
            <a:ext cx="8534400" cy="3923070"/>
          </a:xfrm>
          <a:prstGeom prst="rect">
            <a:avLst/>
          </a:prstGeom>
          <a:noFill/>
          <a:ln w="9525">
            <a:noFill/>
            <a:miter lim="800000"/>
            <a:headEnd/>
            <a:tailEnd/>
          </a:ln>
        </p:spPr>
      </p:pic>
      <p:sp>
        <p:nvSpPr>
          <p:cNvPr id="7" name="TextBox 6"/>
          <p:cNvSpPr txBox="1"/>
          <p:nvPr/>
        </p:nvSpPr>
        <p:spPr>
          <a:xfrm>
            <a:off x="1301138" y="5867400"/>
            <a:ext cx="6991092" cy="400110"/>
          </a:xfrm>
          <a:prstGeom prst="rect">
            <a:avLst/>
          </a:prstGeom>
          <a:noFill/>
        </p:spPr>
        <p:txBody>
          <a:bodyPr wrap="square" rtlCol="0">
            <a:spAutoFit/>
          </a:bodyPr>
          <a:lstStyle/>
          <a:p>
            <a:pPr algn="ctr"/>
            <a:r>
              <a:rPr lang="en-US" sz="2000" b="1" dirty="0"/>
              <a:t>51 matches (</a:t>
            </a:r>
            <a:r>
              <a:rPr lang="en-US" sz="2000" b="1" dirty="0" err="1"/>
              <a:t>thresholded</a:t>
            </a:r>
            <a:r>
              <a:rPr lang="en-US" sz="2000" b="1" dirty="0"/>
              <a:t> by ratio score)</a:t>
            </a:r>
          </a:p>
        </p:txBody>
      </p:sp>
      <p:grpSp>
        <p:nvGrpSpPr>
          <p:cNvPr id="20" name="Group 19">
            <a:extLst>
              <a:ext uri="{FF2B5EF4-FFF2-40B4-BE49-F238E27FC236}">
                <a16:creationId xmlns:a16="http://schemas.microsoft.com/office/drawing/2014/main" xmlns="" id="{53A69343-32DF-40C0-9158-5BD355A18350}"/>
              </a:ext>
            </a:extLst>
          </p:cNvPr>
          <p:cNvGrpSpPr/>
          <p:nvPr/>
        </p:nvGrpSpPr>
        <p:grpSpPr>
          <a:xfrm>
            <a:off x="7620000" y="212942"/>
            <a:ext cx="1600200" cy="2042897"/>
            <a:chOff x="7620000" y="212942"/>
            <a:chExt cx="1600200" cy="2042897"/>
          </a:xfrm>
        </p:grpSpPr>
        <p:cxnSp>
          <p:nvCxnSpPr>
            <p:cNvPr id="9" name="Straight Arrow Connector 8">
              <a:extLst>
                <a:ext uri="{FF2B5EF4-FFF2-40B4-BE49-F238E27FC236}">
                  <a16:creationId xmlns:a16="http://schemas.microsoft.com/office/drawing/2014/main" xmlns="" id="{4AC7BA29-36B8-494A-8E41-37F9F08E84BE}"/>
                </a:ext>
              </a:extLst>
            </p:cNvPr>
            <p:cNvCxnSpPr>
              <a:cxnSpLocks/>
            </p:cNvCxnSpPr>
            <p:nvPr/>
          </p:nvCxnSpPr>
          <p:spPr>
            <a:xfrm flipH="1">
              <a:off x="8420100" y="979096"/>
              <a:ext cx="38100" cy="4845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xmlns="" id="{561FE067-138A-4200-83C2-3E640002423A}"/>
                </a:ext>
              </a:extLst>
            </p:cNvPr>
            <p:cNvGrpSpPr/>
            <p:nvPr/>
          </p:nvGrpSpPr>
          <p:grpSpPr>
            <a:xfrm>
              <a:off x="7620000" y="212942"/>
              <a:ext cx="1600200" cy="2042897"/>
              <a:chOff x="7620000" y="228600"/>
              <a:chExt cx="1600200" cy="2027239"/>
            </a:xfrm>
          </p:grpSpPr>
          <p:sp>
            <p:nvSpPr>
              <p:cNvPr id="4" name="Oval 3">
                <a:extLst>
                  <a:ext uri="{FF2B5EF4-FFF2-40B4-BE49-F238E27FC236}">
                    <a16:creationId xmlns:a16="http://schemas.microsoft.com/office/drawing/2014/main" xmlns="" id="{9141BD46-37E3-4AB2-83D7-BBDFA4E06B17}"/>
                  </a:ext>
                </a:extLst>
              </p:cNvPr>
              <p:cNvSpPr/>
              <p:nvPr/>
            </p:nvSpPr>
            <p:spPr>
              <a:xfrm>
                <a:off x="8047217" y="1616255"/>
                <a:ext cx="639584" cy="6395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B41222CD-E489-4CDE-B717-515C1BFB42FB}"/>
                  </a:ext>
                </a:extLst>
              </p:cNvPr>
              <p:cNvSpPr txBox="1"/>
              <p:nvPr/>
            </p:nvSpPr>
            <p:spPr>
              <a:xfrm>
                <a:off x="7620000" y="228600"/>
                <a:ext cx="1600200" cy="646331"/>
              </a:xfrm>
              <a:prstGeom prst="rect">
                <a:avLst/>
              </a:prstGeom>
              <a:noFill/>
            </p:spPr>
            <p:txBody>
              <a:bodyPr wrap="square" rtlCol="0">
                <a:spAutoFit/>
              </a:bodyPr>
              <a:lstStyle/>
              <a:p>
                <a:pPr algn="ctr"/>
                <a:r>
                  <a:rPr lang="en-US" dirty="0"/>
                  <a:t>We’ll deal with </a:t>
                </a:r>
                <a:r>
                  <a:rPr lang="en-US" b="1" dirty="0"/>
                  <a:t>outliers</a:t>
                </a:r>
                <a:r>
                  <a:rPr lang="en-US" dirty="0"/>
                  <a:t> later</a:t>
                </a:r>
              </a:p>
            </p:txBody>
          </p:sp>
        </p:grpSp>
      </p:grpSp>
    </p:spTree>
    <p:extLst>
      <p:ext uri="{BB962C8B-B14F-4D97-AF65-F5344CB8AC3E}">
        <p14:creationId xmlns:p14="http://schemas.microsoft.com/office/powerpoint/2010/main" val="41125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3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Evaluating the results</a:t>
            </a:r>
          </a:p>
        </p:txBody>
      </p:sp>
      <p:sp>
        <p:nvSpPr>
          <p:cNvPr id="73731" name="Rectangle 3"/>
          <p:cNvSpPr>
            <a:spLocks noGrp="1" noChangeArrowheads="1"/>
          </p:cNvSpPr>
          <p:nvPr>
            <p:ph type="body" idx="1"/>
          </p:nvPr>
        </p:nvSpPr>
        <p:spPr>
          <a:xfrm>
            <a:off x="457200" y="1524000"/>
            <a:ext cx="8229600" cy="685800"/>
          </a:xfrm>
        </p:spPr>
        <p:txBody>
          <a:bodyPr>
            <a:normAutofit/>
          </a:bodyPr>
          <a:lstStyle/>
          <a:p>
            <a:pPr>
              <a:buFontTx/>
              <a:buNone/>
            </a:pPr>
            <a:r>
              <a:rPr lang="en-US" sz="2400" dirty="0"/>
              <a:t>How can we measure the performance of a feature matcher?</a:t>
            </a:r>
          </a:p>
        </p:txBody>
      </p:sp>
      <p:pic>
        <p:nvPicPr>
          <p:cNvPr id="73732" name="Picture 2" descr="http://farm1.static.flickr.com/47/136915456_c6f719ea3f.jpg?v=0"/>
          <p:cNvPicPr>
            <a:picLocks noChangeAspect="1" noChangeArrowheads="1"/>
          </p:cNvPicPr>
          <p:nvPr/>
        </p:nvPicPr>
        <p:blipFill>
          <a:blip r:embed="rId2" cstate="print"/>
          <a:srcRect/>
          <a:stretch>
            <a:fillRect/>
          </a:stretch>
        </p:blipFill>
        <p:spPr bwMode="auto">
          <a:xfrm>
            <a:off x="990600" y="2062162"/>
            <a:ext cx="3086100" cy="2314575"/>
          </a:xfrm>
          <a:prstGeom prst="rect">
            <a:avLst/>
          </a:prstGeom>
          <a:noFill/>
          <a:ln w="9525">
            <a:noFill/>
            <a:miter lim="800000"/>
            <a:headEnd/>
            <a:tailEnd/>
          </a:ln>
        </p:spPr>
      </p:pic>
      <p:pic>
        <p:nvPicPr>
          <p:cNvPr id="73733" name="Picture 4" descr="http://farm1.static.flickr.com/133/328570837_37b6289916.jpg?v=0"/>
          <p:cNvPicPr>
            <a:picLocks noChangeAspect="1" noChangeArrowheads="1"/>
          </p:cNvPicPr>
          <p:nvPr/>
        </p:nvPicPr>
        <p:blipFill>
          <a:blip r:embed="rId3" cstate="print"/>
          <a:srcRect/>
          <a:stretch>
            <a:fillRect/>
          </a:stretch>
        </p:blipFill>
        <p:spPr bwMode="auto">
          <a:xfrm>
            <a:off x="4892675" y="2057400"/>
            <a:ext cx="3260725" cy="2289175"/>
          </a:xfrm>
          <a:prstGeom prst="rect">
            <a:avLst/>
          </a:prstGeom>
          <a:noFill/>
          <a:ln w="9525">
            <a:noFill/>
            <a:miter lim="800000"/>
            <a:headEnd/>
            <a:tailEnd/>
          </a:ln>
        </p:spPr>
      </p:pic>
      <p:sp>
        <p:nvSpPr>
          <p:cNvPr id="73734" name="Rectangle 7"/>
          <p:cNvSpPr>
            <a:spLocks noChangeArrowheads="1"/>
          </p:cNvSpPr>
          <p:nvPr/>
        </p:nvSpPr>
        <p:spPr bwMode="auto">
          <a:xfrm>
            <a:off x="2438400" y="2624137"/>
            <a:ext cx="152400" cy="152400"/>
          </a:xfrm>
          <a:prstGeom prst="rect">
            <a:avLst/>
          </a:prstGeom>
          <a:noFill/>
          <a:ln w="38100">
            <a:solidFill>
              <a:srgbClr val="FFFF00"/>
            </a:solidFill>
            <a:miter lim="800000"/>
            <a:headEnd/>
            <a:tailEnd/>
          </a:ln>
        </p:spPr>
        <p:txBody>
          <a:bodyPr wrap="none" anchor="ctr"/>
          <a:lstStyle/>
          <a:p>
            <a:endParaRPr lang="en-US"/>
          </a:p>
        </p:txBody>
      </p:sp>
      <p:sp>
        <p:nvSpPr>
          <p:cNvPr id="73735" name="Rectangle 8"/>
          <p:cNvSpPr>
            <a:spLocks noChangeArrowheads="1"/>
          </p:cNvSpPr>
          <p:nvPr/>
        </p:nvSpPr>
        <p:spPr bwMode="auto">
          <a:xfrm>
            <a:off x="6365875" y="2587625"/>
            <a:ext cx="152400" cy="152400"/>
          </a:xfrm>
          <a:prstGeom prst="rect">
            <a:avLst/>
          </a:prstGeom>
          <a:noFill/>
          <a:ln w="38100">
            <a:solidFill>
              <a:srgbClr val="FFFF00"/>
            </a:solidFill>
            <a:miter lim="800000"/>
            <a:headEnd/>
            <a:tailEnd/>
          </a:ln>
        </p:spPr>
        <p:txBody>
          <a:bodyPr wrap="none" anchor="ctr"/>
          <a:lstStyle/>
          <a:p>
            <a:endParaRPr lang="en-US"/>
          </a:p>
        </p:txBody>
      </p:sp>
      <p:sp>
        <p:nvSpPr>
          <p:cNvPr id="73736" name="Rectangle 9"/>
          <p:cNvSpPr>
            <a:spLocks noChangeArrowheads="1"/>
          </p:cNvSpPr>
          <p:nvPr/>
        </p:nvSpPr>
        <p:spPr bwMode="auto">
          <a:xfrm>
            <a:off x="1752600" y="2471737"/>
            <a:ext cx="152400" cy="152400"/>
          </a:xfrm>
          <a:prstGeom prst="rect">
            <a:avLst/>
          </a:prstGeom>
          <a:noFill/>
          <a:ln w="38100">
            <a:solidFill>
              <a:srgbClr val="FFFF00"/>
            </a:solidFill>
            <a:miter lim="800000"/>
            <a:headEnd/>
            <a:tailEnd/>
          </a:ln>
        </p:spPr>
        <p:txBody>
          <a:bodyPr wrap="none" anchor="ctr"/>
          <a:lstStyle/>
          <a:p>
            <a:endParaRPr lang="en-US"/>
          </a:p>
        </p:txBody>
      </p:sp>
      <p:sp>
        <p:nvSpPr>
          <p:cNvPr id="73737" name="Rectangle 10"/>
          <p:cNvSpPr>
            <a:spLocks noChangeArrowheads="1"/>
          </p:cNvSpPr>
          <p:nvPr/>
        </p:nvSpPr>
        <p:spPr bwMode="auto">
          <a:xfrm>
            <a:off x="5715000" y="2243137"/>
            <a:ext cx="152400" cy="152400"/>
          </a:xfrm>
          <a:prstGeom prst="rect">
            <a:avLst/>
          </a:prstGeom>
          <a:noFill/>
          <a:ln w="38100">
            <a:solidFill>
              <a:srgbClr val="FFFF00"/>
            </a:solidFill>
            <a:miter lim="800000"/>
            <a:headEnd/>
            <a:tailEnd/>
          </a:ln>
        </p:spPr>
        <p:txBody>
          <a:bodyPr wrap="none" anchor="ctr"/>
          <a:lstStyle/>
          <a:p>
            <a:endParaRPr lang="en-US"/>
          </a:p>
        </p:txBody>
      </p:sp>
      <p:sp>
        <p:nvSpPr>
          <p:cNvPr id="73738" name="Rectangle 11"/>
          <p:cNvSpPr>
            <a:spLocks noChangeArrowheads="1"/>
          </p:cNvSpPr>
          <p:nvPr/>
        </p:nvSpPr>
        <p:spPr bwMode="auto">
          <a:xfrm>
            <a:off x="1524000" y="2090737"/>
            <a:ext cx="152400" cy="152400"/>
          </a:xfrm>
          <a:prstGeom prst="rect">
            <a:avLst/>
          </a:prstGeom>
          <a:noFill/>
          <a:ln w="38100">
            <a:solidFill>
              <a:srgbClr val="FFFF00"/>
            </a:solidFill>
            <a:miter lim="800000"/>
            <a:headEnd/>
            <a:tailEnd/>
          </a:ln>
        </p:spPr>
        <p:txBody>
          <a:bodyPr wrap="none" anchor="ctr"/>
          <a:lstStyle/>
          <a:p>
            <a:endParaRPr lang="en-US"/>
          </a:p>
        </p:txBody>
      </p:sp>
      <p:sp>
        <p:nvSpPr>
          <p:cNvPr id="73739" name="Rectangle 12"/>
          <p:cNvSpPr>
            <a:spLocks noChangeArrowheads="1"/>
          </p:cNvSpPr>
          <p:nvPr/>
        </p:nvSpPr>
        <p:spPr bwMode="auto">
          <a:xfrm>
            <a:off x="5410200" y="2928937"/>
            <a:ext cx="152400" cy="152400"/>
          </a:xfrm>
          <a:prstGeom prst="rect">
            <a:avLst/>
          </a:prstGeom>
          <a:noFill/>
          <a:ln w="38100">
            <a:solidFill>
              <a:srgbClr val="FFFF00"/>
            </a:solidFill>
            <a:miter lim="800000"/>
            <a:headEnd/>
            <a:tailEnd/>
          </a:ln>
        </p:spPr>
        <p:txBody>
          <a:bodyPr wrap="none" anchor="ctr"/>
          <a:lstStyle/>
          <a:p>
            <a:endParaRPr lang="en-US"/>
          </a:p>
        </p:txBody>
      </p:sp>
      <p:sp>
        <p:nvSpPr>
          <p:cNvPr id="73740" name="Line 13"/>
          <p:cNvSpPr>
            <a:spLocks noChangeShapeType="1"/>
          </p:cNvSpPr>
          <p:nvPr/>
        </p:nvSpPr>
        <p:spPr bwMode="auto">
          <a:xfrm flipV="1">
            <a:off x="1905000" y="2306637"/>
            <a:ext cx="3810000" cy="228600"/>
          </a:xfrm>
          <a:prstGeom prst="line">
            <a:avLst/>
          </a:prstGeom>
          <a:noFill/>
          <a:ln w="28575">
            <a:solidFill>
              <a:srgbClr val="3333FF"/>
            </a:solidFill>
            <a:round/>
            <a:headEnd/>
            <a:tailEnd type="triangle" w="med" len="med"/>
          </a:ln>
        </p:spPr>
        <p:txBody>
          <a:bodyPr/>
          <a:lstStyle/>
          <a:p>
            <a:endParaRPr lang="en-US">
              <a:solidFill>
                <a:srgbClr val="3333FF"/>
              </a:solidFill>
            </a:endParaRPr>
          </a:p>
        </p:txBody>
      </p:sp>
      <p:sp>
        <p:nvSpPr>
          <p:cNvPr id="73741" name="Rectangle 14"/>
          <p:cNvSpPr>
            <a:spLocks noChangeArrowheads="1"/>
          </p:cNvSpPr>
          <p:nvPr/>
        </p:nvSpPr>
        <p:spPr bwMode="auto">
          <a:xfrm>
            <a:off x="4181475" y="2151062"/>
            <a:ext cx="466725" cy="396875"/>
          </a:xfrm>
          <a:prstGeom prst="rect">
            <a:avLst/>
          </a:prstGeom>
          <a:solidFill>
            <a:schemeClr val="bg1"/>
          </a:solidFill>
          <a:ln w="9525">
            <a:noFill/>
            <a:miter lim="800000"/>
            <a:headEnd/>
            <a:tailEnd/>
          </a:ln>
        </p:spPr>
        <p:txBody>
          <a:bodyPr wrap="none">
            <a:spAutoFit/>
          </a:bodyPr>
          <a:lstStyle/>
          <a:p>
            <a:r>
              <a:rPr lang="en-US" sz="2000" b="0" dirty="0">
                <a:solidFill>
                  <a:srgbClr val="3333FF"/>
                </a:solidFill>
                <a:latin typeface="Arial" charset="0"/>
              </a:rPr>
              <a:t>50</a:t>
            </a:r>
            <a:endParaRPr lang="en-US" sz="2000" b="0" baseline="-25000" dirty="0">
              <a:solidFill>
                <a:srgbClr val="3333FF"/>
              </a:solidFill>
              <a:latin typeface="Arial" charset="0"/>
            </a:endParaRPr>
          </a:p>
        </p:txBody>
      </p:sp>
      <p:sp>
        <p:nvSpPr>
          <p:cNvPr id="73742" name="Line 15"/>
          <p:cNvSpPr>
            <a:spLocks noChangeShapeType="1"/>
          </p:cNvSpPr>
          <p:nvPr/>
        </p:nvSpPr>
        <p:spPr bwMode="auto">
          <a:xfrm flipV="1">
            <a:off x="2590800" y="2624137"/>
            <a:ext cx="3775075" cy="76200"/>
          </a:xfrm>
          <a:prstGeom prst="line">
            <a:avLst/>
          </a:prstGeom>
          <a:noFill/>
          <a:ln w="28575">
            <a:solidFill>
              <a:srgbClr val="3333FF"/>
            </a:solidFill>
            <a:round/>
            <a:headEnd/>
            <a:tailEnd type="triangle" w="med" len="med"/>
          </a:ln>
        </p:spPr>
        <p:txBody>
          <a:bodyPr/>
          <a:lstStyle/>
          <a:p>
            <a:endParaRPr lang="en-US">
              <a:solidFill>
                <a:srgbClr val="3333FF"/>
              </a:solidFill>
            </a:endParaRPr>
          </a:p>
        </p:txBody>
      </p:sp>
      <p:sp>
        <p:nvSpPr>
          <p:cNvPr id="73743" name="Rectangle 16"/>
          <p:cNvSpPr>
            <a:spLocks noChangeArrowheads="1"/>
          </p:cNvSpPr>
          <p:nvPr/>
        </p:nvSpPr>
        <p:spPr bwMode="auto">
          <a:xfrm>
            <a:off x="4267200" y="2471737"/>
            <a:ext cx="466725" cy="396875"/>
          </a:xfrm>
          <a:prstGeom prst="rect">
            <a:avLst/>
          </a:prstGeom>
          <a:solidFill>
            <a:schemeClr val="bg1"/>
          </a:solidFill>
          <a:ln w="9525">
            <a:noFill/>
            <a:miter lim="800000"/>
            <a:headEnd/>
            <a:tailEnd/>
          </a:ln>
        </p:spPr>
        <p:txBody>
          <a:bodyPr wrap="none">
            <a:spAutoFit/>
          </a:bodyPr>
          <a:lstStyle/>
          <a:p>
            <a:r>
              <a:rPr lang="en-US" sz="2000" b="0" dirty="0">
                <a:solidFill>
                  <a:srgbClr val="3333FF"/>
                </a:solidFill>
                <a:latin typeface="Arial" charset="0"/>
              </a:rPr>
              <a:t>75</a:t>
            </a:r>
            <a:endParaRPr lang="en-US" sz="2000" b="0" baseline="-25000" dirty="0">
              <a:solidFill>
                <a:srgbClr val="3333FF"/>
              </a:solidFill>
              <a:latin typeface="Arial" charset="0"/>
            </a:endParaRPr>
          </a:p>
        </p:txBody>
      </p:sp>
      <p:sp>
        <p:nvSpPr>
          <p:cNvPr id="73744" name="Freeform 17"/>
          <p:cNvSpPr>
            <a:spLocks/>
          </p:cNvSpPr>
          <p:nvPr/>
        </p:nvSpPr>
        <p:spPr bwMode="auto">
          <a:xfrm>
            <a:off x="1562100" y="2243137"/>
            <a:ext cx="3848100" cy="1155700"/>
          </a:xfrm>
          <a:custGeom>
            <a:avLst/>
            <a:gdLst>
              <a:gd name="T0" fmla="*/ 24 w 2424"/>
              <a:gd name="T1" fmla="*/ 0 h 728"/>
              <a:gd name="T2" fmla="*/ 72 w 2424"/>
              <a:gd name="T3" fmla="*/ 528 h 728"/>
              <a:gd name="T4" fmla="*/ 456 w 2424"/>
              <a:gd name="T5" fmla="*/ 720 h 728"/>
              <a:gd name="T6" fmla="*/ 2424 w 2424"/>
              <a:gd name="T7" fmla="*/ 480 h 728"/>
              <a:gd name="T8" fmla="*/ 0 60000 65536"/>
              <a:gd name="T9" fmla="*/ 0 60000 65536"/>
              <a:gd name="T10" fmla="*/ 0 60000 65536"/>
              <a:gd name="T11" fmla="*/ 0 60000 65536"/>
              <a:gd name="T12" fmla="*/ 0 w 2424"/>
              <a:gd name="T13" fmla="*/ 0 h 728"/>
              <a:gd name="T14" fmla="*/ 2424 w 2424"/>
              <a:gd name="T15" fmla="*/ 728 h 728"/>
            </a:gdLst>
            <a:ahLst/>
            <a:cxnLst>
              <a:cxn ang="T8">
                <a:pos x="T0" y="T1"/>
              </a:cxn>
              <a:cxn ang="T9">
                <a:pos x="T2" y="T3"/>
              </a:cxn>
              <a:cxn ang="T10">
                <a:pos x="T4" y="T5"/>
              </a:cxn>
              <a:cxn ang="T11">
                <a:pos x="T6" y="T7"/>
              </a:cxn>
            </a:cxnLst>
            <a:rect l="T12" t="T13" r="T14" b="T15"/>
            <a:pathLst>
              <a:path w="2424" h="728">
                <a:moveTo>
                  <a:pt x="24" y="0"/>
                </a:moveTo>
                <a:cubicBezTo>
                  <a:pt x="12" y="204"/>
                  <a:pt x="0" y="408"/>
                  <a:pt x="72" y="528"/>
                </a:cubicBezTo>
                <a:cubicBezTo>
                  <a:pt x="144" y="648"/>
                  <a:pt x="64" y="728"/>
                  <a:pt x="456" y="720"/>
                </a:cubicBezTo>
                <a:cubicBezTo>
                  <a:pt x="848" y="712"/>
                  <a:pt x="1636" y="596"/>
                  <a:pt x="2424" y="480"/>
                </a:cubicBezTo>
              </a:path>
            </a:pathLst>
          </a:custGeom>
          <a:noFill/>
          <a:ln w="38100">
            <a:solidFill>
              <a:srgbClr val="3333FF"/>
            </a:solidFill>
            <a:round/>
            <a:headEnd/>
            <a:tailEnd type="triangle" w="med" len="med"/>
          </a:ln>
        </p:spPr>
        <p:txBody>
          <a:bodyPr/>
          <a:lstStyle/>
          <a:p>
            <a:endParaRPr lang="en-US">
              <a:solidFill>
                <a:srgbClr val="3333FF"/>
              </a:solidFill>
            </a:endParaRPr>
          </a:p>
        </p:txBody>
      </p:sp>
      <p:sp>
        <p:nvSpPr>
          <p:cNvPr id="73745" name="Rectangle 18"/>
          <p:cNvSpPr>
            <a:spLocks noChangeArrowheads="1"/>
          </p:cNvSpPr>
          <p:nvPr/>
        </p:nvSpPr>
        <p:spPr bwMode="auto">
          <a:xfrm>
            <a:off x="4191000" y="2928937"/>
            <a:ext cx="608013" cy="396875"/>
          </a:xfrm>
          <a:prstGeom prst="rect">
            <a:avLst/>
          </a:prstGeom>
          <a:solidFill>
            <a:schemeClr val="bg1"/>
          </a:solidFill>
          <a:ln w="9525">
            <a:noFill/>
            <a:miter lim="800000"/>
            <a:headEnd/>
            <a:tailEnd/>
          </a:ln>
        </p:spPr>
        <p:txBody>
          <a:bodyPr wrap="none">
            <a:spAutoFit/>
          </a:bodyPr>
          <a:lstStyle/>
          <a:p>
            <a:r>
              <a:rPr lang="en-US" sz="2000" b="0">
                <a:solidFill>
                  <a:srgbClr val="3333FF"/>
                </a:solidFill>
                <a:latin typeface="Arial" charset="0"/>
              </a:rPr>
              <a:t>200</a:t>
            </a:r>
            <a:endParaRPr lang="en-US" sz="2000" b="0" baseline="-25000">
              <a:solidFill>
                <a:srgbClr val="3333FF"/>
              </a:solidFill>
              <a:latin typeface="Arial" charset="0"/>
            </a:endParaRPr>
          </a:p>
        </p:txBody>
      </p:sp>
      <p:sp>
        <p:nvSpPr>
          <p:cNvPr id="73746" name="Rectangle 19"/>
          <p:cNvSpPr>
            <a:spLocks noChangeArrowheads="1"/>
          </p:cNvSpPr>
          <p:nvPr/>
        </p:nvSpPr>
        <p:spPr bwMode="auto">
          <a:xfrm>
            <a:off x="3657600" y="4616450"/>
            <a:ext cx="1870448" cy="400110"/>
          </a:xfrm>
          <a:prstGeom prst="rect">
            <a:avLst/>
          </a:prstGeom>
          <a:solidFill>
            <a:schemeClr val="bg1"/>
          </a:solidFill>
          <a:ln w="9525">
            <a:noFill/>
            <a:miter lim="800000"/>
            <a:headEnd/>
            <a:tailEnd/>
          </a:ln>
        </p:spPr>
        <p:txBody>
          <a:bodyPr wrap="none">
            <a:spAutoFit/>
          </a:bodyPr>
          <a:lstStyle/>
          <a:p>
            <a:r>
              <a:rPr lang="en-US" sz="2000" b="0" dirty="0"/>
              <a:t>feature distance</a:t>
            </a:r>
            <a:endParaRPr lang="en-US" sz="2000" b="0" baseline="-25000" dirty="0"/>
          </a:p>
        </p:txBody>
      </p:sp>
      <p:sp>
        <p:nvSpPr>
          <p:cNvPr id="73747" name="Line 20"/>
          <p:cNvSpPr>
            <a:spLocks noChangeShapeType="1"/>
          </p:cNvSpPr>
          <p:nvPr/>
        </p:nvSpPr>
        <p:spPr bwMode="auto">
          <a:xfrm flipH="1" flipV="1">
            <a:off x="4495800" y="3429000"/>
            <a:ext cx="76200" cy="1187450"/>
          </a:xfrm>
          <a:prstGeom prst="line">
            <a:avLst/>
          </a:prstGeom>
          <a:noFill/>
          <a:ln w="2857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7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7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7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7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7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7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7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7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7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7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7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7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7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animBg="1"/>
      <p:bldP spid="73735" grpId="0" animBg="1"/>
      <p:bldP spid="73736" grpId="0" animBg="1"/>
      <p:bldP spid="73737" grpId="0" animBg="1"/>
      <p:bldP spid="73738" grpId="0" animBg="1"/>
      <p:bldP spid="73739" grpId="0" animBg="1"/>
      <p:bldP spid="73740" grpId="0" animBg="1"/>
      <p:bldP spid="73741" grpId="0" animBg="1"/>
      <p:bldP spid="73742" grpId="0" animBg="1"/>
      <p:bldP spid="73743" grpId="0" animBg="1"/>
      <p:bldP spid="73744" grpId="0" animBg="1"/>
      <p:bldP spid="73745" grpId="0" animBg="1"/>
      <p:bldP spid="73746" grpId="0" animBg="1"/>
      <p:bldP spid="7374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r>
              <a:rPr lang="en-US" dirty="0"/>
              <a:t>True/false positives</a:t>
            </a:r>
          </a:p>
        </p:txBody>
      </p:sp>
      <p:sp>
        <p:nvSpPr>
          <p:cNvPr id="74755" name="Rectangle 3"/>
          <p:cNvSpPr>
            <a:spLocks noGrp="1" noChangeArrowheads="1"/>
          </p:cNvSpPr>
          <p:nvPr>
            <p:ph type="body" idx="4294967295"/>
          </p:nvPr>
        </p:nvSpPr>
        <p:spPr>
          <a:xfrm>
            <a:off x="457200" y="1828800"/>
            <a:ext cx="8229600" cy="5105400"/>
          </a:xfrm>
        </p:spPr>
        <p:txBody>
          <a:bodyPr>
            <a:normAutofit lnSpcReduction="10000"/>
          </a:bodyPr>
          <a:lstStyle/>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endParaRPr lang="en-US" sz="2000" dirty="0"/>
          </a:p>
          <a:p>
            <a:pPr>
              <a:buFontTx/>
              <a:buNone/>
            </a:pPr>
            <a:r>
              <a:rPr lang="en-US" sz="2000" dirty="0"/>
              <a:t>The distance threshold affects performance</a:t>
            </a:r>
          </a:p>
          <a:p>
            <a:pPr lvl="1"/>
            <a:r>
              <a:rPr lang="en-US" sz="1800" dirty="0"/>
              <a:t>True positives = # of detected matches that are correct</a:t>
            </a:r>
          </a:p>
          <a:p>
            <a:pPr lvl="2"/>
            <a:r>
              <a:rPr lang="en-US" sz="1600" dirty="0"/>
              <a:t>Suppose we want to maximize these—how to choose threshold?</a:t>
            </a:r>
          </a:p>
          <a:p>
            <a:pPr lvl="1"/>
            <a:r>
              <a:rPr lang="en-US" sz="1800" dirty="0"/>
              <a:t>False positives = # of detected matches that are incorrect</a:t>
            </a:r>
          </a:p>
          <a:p>
            <a:pPr lvl="2"/>
            <a:r>
              <a:rPr lang="en-US" sz="1600" dirty="0"/>
              <a:t>Suppose we want to minimize these—how to choose threshold?</a:t>
            </a:r>
          </a:p>
        </p:txBody>
      </p:sp>
      <p:pic>
        <p:nvPicPr>
          <p:cNvPr id="74756" name="Picture 2" descr="http://farm1.static.flickr.com/47/136915456_c6f719ea3f.jpg?v=0"/>
          <p:cNvPicPr>
            <a:picLocks noChangeAspect="1" noChangeArrowheads="1"/>
          </p:cNvPicPr>
          <p:nvPr/>
        </p:nvPicPr>
        <p:blipFill>
          <a:blip r:embed="rId2" cstate="print"/>
          <a:srcRect/>
          <a:stretch>
            <a:fillRect/>
          </a:stretch>
        </p:blipFill>
        <p:spPr bwMode="auto">
          <a:xfrm>
            <a:off x="990600" y="2073275"/>
            <a:ext cx="3086100" cy="2314575"/>
          </a:xfrm>
          <a:prstGeom prst="rect">
            <a:avLst/>
          </a:prstGeom>
          <a:noFill/>
          <a:ln w="9525">
            <a:noFill/>
            <a:miter lim="800000"/>
            <a:headEnd/>
            <a:tailEnd/>
          </a:ln>
        </p:spPr>
      </p:pic>
      <p:pic>
        <p:nvPicPr>
          <p:cNvPr id="74757" name="Picture 4" descr="http://farm1.static.flickr.com/133/328570837_37b6289916.jpg?v=0"/>
          <p:cNvPicPr>
            <a:picLocks noChangeAspect="1" noChangeArrowheads="1"/>
          </p:cNvPicPr>
          <p:nvPr/>
        </p:nvPicPr>
        <p:blipFill>
          <a:blip r:embed="rId3" cstate="print"/>
          <a:srcRect/>
          <a:stretch>
            <a:fillRect/>
          </a:stretch>
        </p:blipFill>
        <p:spPr bwMode="auto">
          <a:xfrm>
            <a:off x="4892675" y="2068512"/>
            <a:ext cx="3260725" cy="2289175"/>
          </a:xfrm>
          <a:prstGeom prst="rect">
            <a:avLst/>
          </a:prstGeom>
          <a:noFill/>
          <a:ln w="9525">
            <a:noFill/>
            <a:miter lim="800000"/>
            <a:headEnd/>
            <a:tailEnd/>
          </a:ln>
        </p:spPr>
      </p:pic>
      <p:sp>
        <p:nvSpPr>
          <p:cNvPr id="74758" name="Rectangle 6"/>
          <p:cNvSpPr>
            <a:spLocks noChangeArrowheads="1"/>
          </p:cNvSpPr>
          <p:nvPr/>
        </p:nvSpPr>
        <p:spPr bwMode="auto">
          <a:xfrm>
            <a:off x="2438400" y="2635250"/>
            <a:ext cx="152400" cy="152400"/>
          </a:xfrm>
          <a:prstGeom prst="rect">
            <a:avLst/>
          </a:prstGeom>
          <a:noFill/>
          <a:ln w="38100">
            <a:solidFill>
              <a:srgbClr val="FFFF00"/>
            </a:solidFill>
            <a:miter lim="800000"/>
            <a:headEnd/>
            <a:tailEnd/>
          </a:ln>
        </p:spPr>
        <p:txBody>
          <a:bodyPr wrap="none" anchor="ctr"/>
          <a:lstStyle/>
          <a:p>
            <a:endParaRPr lang="en-US"/>
          </a:p>
        </p:txBody>
      </p:sp>
      <p:sp>
        <p:nvSpPr>
          <p:cNvPr id="74759" name="Rectangle 7"/>
          <p:cNvSpPr>
            <a:spLocks noChangeArrowheads="1"/>
          </p:cNvSpPr>
          <p:nvPr/>
        </p:nvSpPr>
        <p:spPr bwMode="auto">
          <a:xfrm>
            <a:off x="6365875" y="2598737"/>
            <a:ext cx="152400" cy="152400"/>
          </a:xfrm>
          <a:prstGeom prst="rect">
            <a:avLst/>
          </a:prstGeom>
          <a:noFill/>
          <a:ln w="38100">
            <a:solidFill>
              <a:srgbClr val="FFFF00"/>
            </a:solidFill>
            <a:miter lim="800000"/>
            <a:headEnd/>
            <a:tailEnd/>
          </a:ln>
        </p:spPr>
        <p:txBody>
          <a:bodyPr wrap="none" anchor="ctr"/>
          <a:lstStyle/>
          <a:p>
            <a:endParaRPr lang="en-US"/>
          </a:p>
        </p:txBody>
      </p:sp>
      <p:sp>
        <p:nvSpPr>
          <p:cNvPr id="74760" name="Rectangle 8"/>
          <p:cNvSpPr>
            <a:spLocks noChangeArrowheads="1"/>
          </p:cNvSpPr>
          <p:nvPr/>
        </p:nvSpPr>
        <p:spPr bwMode="auto">
          <a:xfrm>
            <a:off x="1752600" y="2482850"/>
            <a:ext cx="152400" cy="152400"/>
          </a:xfrm>
          <a:prstGeom prst="rect">
            <a:avLst/>
          </a:prstGeom>
          <a:noFill/>
          <a:ln w="38100">
            <a:solidFill>
              <a:srgbClr val="FFFF00"/>
            </a:solidFill>
            <a:miter lim="800000"/>
            <a:headEnd/>
            <a:tailEnd/>
          </a:ln>
        </p:spPr>
        <p:txBody>
          <a:bodyPr wrap="none" anchor="ctr"/>
          <a:lstStyle/>
          <a:p>
            <a:endParaRPr lang="en-US"/>
          </a:p>
        </p:txBody>
      </p:sp>
      <p:sp>
        <p:nvSpPr>
          <p:cNvPr id="74761" name="Rectangle 9"/>
          <p:cNvSpPr>
            <a:spLocks noChangeArrowheads="1"/>
          </p:cNvSpPr>
          <p:nvPr/>
        </p:nvSpPr>
        <p:spPr bwMode="auto">
          <a:xfrm>
            <a:off x="5715000" y="2254250"/>
            <a:ext cx="152400" cy="152400"/>
          </a:xfrm>
          <a:prstGeom prst="rect">
            <a:avLst/>
          </a:prstGeom>
          <a:noFill/>
          <a:ln w="38100">
            <a:solidFill>
              <a:srgbClr val="FFFF00"/>
            </a:solidFill>
            <a:miter lim="800000"/>
            <a:headEnd/>
            <a:tailEnd/>
          </a:ln>
        </p:spPr>
        <p:txBody>
          <a:bodyPr wrap="none" anchor="ctr"/>
          <a:lstStyle/>
          <a:p>
            <a:endParaRPr lang="en-US"/>
          </a:p>
        </p:txBody>
      </p:sp>
      <p:sp>
        <p:nvSpPr>
          <p:cNvPr id="74762" name="Rectangle 10"/>
          <p:cNvSpPr>
            <a:spLocks noChangeArrowheads="1"/>
          </p:cNvSpPr>
          <p:nvPr/>
        </p:nvSpPr>
        <p:spPr bwMode="auto">
          <a:xfrm>
            <a:off x="1524000" y="2101850"/>
            <a:ext cx="152400" cy="152400"/>
          </a:xfrm>
          <a:prstGeom prst="rect">
            <a:avLst/>
          </a:prstGeom>
          <a:noFill/>
          <a:ln w="38100">
            <a:solidFill>
              <a:srgbClr val="FFFF00"/>
            </a:solidFill>
            <a:miter lim="800000"/>
            <a:headEnd/>
            <a:tailEnd/>
          </a:ln>
        </p:spPr>
        <p:txBody>
          <a:bodyPr wrap="none" anchor="ctr"/>
          <a:lstStyle/>
          <a:p>
            <a:endParaRPr lang="en-US"/>
          </a:p>
        </p:txBody>
      </p:sp>
      <p:sp>
        <p:nvSpPr>
          <p:cNvPr id="74763" name="Rectangle 11"/>
          <p:cNvSpPr>
            <a:spLocks noChangeArrowheads="1"/>
          </p:cNvSpPr>
          <p:nvPr/>
        </p:nvSpPr>
        <p:spPr bwMode="auto">
          <a:xfrm>
            <a:off x="5410200" y="2940050"/>
            <a:ext cx="152400" cy="152400"/>
          </a:xfrm>
          <a:prstGeom prst="rect">
            <a:avLst/>
          </a:prstGeom>
          <a:noFill/>
          <a:ln w="38100">
            <a:solidFill>
              <a:srgbClr val="FFFF00"/>
            </a:solidFill>
            <a:miter lim="800000"/>
            <a:headEnd/>
            <a:tailEnd/>
          </a:ln>
        </p:spPr>
        <p:txBody>
          <a:bodyPr wrap="none" anchor="ctr"/>
          <a:lstStyle/>
          <a:p>
            <a:endParaRPr lang="en-US"/>
          </a:p>
        </p:txBody>
      </p:sp>
      <p:sp>
        <p:nvSpPr>
          <p:cNvPr id="74764" name="Line 12"/>
          <p:cNvSpPr>
            <a:spLocks noChangeShapeType="1"/>
          </p:cNvSpPr>
          <p:nvPr/>
        </p:nvSpPr>
        <p:spPr bwMode="auto">
          <a:xfrm flipV="1">
            <a:off x="1905000" y="2317750"/>
            <a:ext cx="3810000" cy="228600"/>
          </a:xfrm>
          <a:prstGeom prst="line">
            <a:avLst/>
          </a:prstGeom>
          <a:noFill/>
          <a:ln w="28575">
            <a:solidFill>
              <a:srgbClr val="00FF00"/>
            </a:solidFill>
            <a:round/>
            <a:headEnd/>
            <a:tailEnd type="triangle" w="med" len="med"/>
          </a:ln>
        </p:spPr>
        <p:txBody>
          <a:bodyPr/>
          <a:lstStyle/>
          <a:p>
            <a:endParaRPr lang="en-US"/>
          </a:p>
        </p:txBody>
      </p:sp>
      <p:sp>
        <p:nvSpPr>
          <p:cNvPr id="74765" name="Rectangle 14"/>
          <p:cNvSpPr>
            <a:spLocks noChangeArrowheads="1"/>
          </p:cNvSpPr>
          <p:nvPr/>
        </p:nvSpPr>
        <p:spPr bwMode="auto">
          <a:xfrm>
            <a:off x="4181475" y="2162175"/>
            <a:ext cx="466725" cy="396875"/>
          </a:xfrm>
          <a:prstGeom prst="rect">
            <a:avLst/>
          </a:prstGeom>
          <a:solidFill>
            <a:schemeClr val="bg1"/>
          </a:solidFill>
          <a:ln w="9525">
            <a:noFill/>
            <a:miter lim="800000"/>
            <a:headEnd/>
            <a:tailEnd/>
          </a:ln>
        </p:spPr>
        <p:txBody>
          <a:bodyPr wrap="none">
            <a:spAutoFit/>
          </a:bodyPr>
          <a:lstStyle/>
          <a:p>
            <a:r>
              <a:rPr lang="en-US" sz="2000" b="0">
                <a:solidFill>
                  <a:srgbClr val="00B050"/>
                </a:solidFill>
                <a:latin typeface="Arial" charset="0"/>
              </a:rPr>
              <a:t>50</a:t>
            </a:r>
            <a:endParaRPr lang="en-US" sz="2000" b="0" baseline="-25000">
              <a:solidFill>
                <a:srgbClr val="00B050"/>
              </a:solidFill>
              <a:latin typeface="Arial" charset="0"/>
            </a:endParaRPr>
          </a:p>
        </p:txBody>
      </p:sp>
      <p:sp>
        <p:nvSpPr>
          <p:cNvPr id="74766" name="Line 14"/>
          <p:cNvSpPr>
            <a:spLocks noChangeShapeType="1"/>
          </p:cNvSpPr>
          <p:nvPr/>
        </p:nvSpPr>
        <p:spPr bwMode="auto">
          <a:xfrm flipV="1">
            <a:off x="2590800" y="2635250"/>
            <a:ext cx="3775075" cy="76200"/>
          </a:xfrm>
          <a:prstGeom prst="line">
            <a:avLst/>
          </a:prstGeom>
          <a:noFill/>
          <a:ln w="28575">
            <a:solidFill>
              <a:srgbClr val="00FF00"/>
            </a:solidFill>
            <a:round/>
            <a:headEnd/>
            <a:tailEnd type="triangle" w="med" len="med"/>
          </a:ln>
        </p:spPr>
        <p:txBody>
          <a:bodyPr/>
          <a:lstStyle/>
          <a:p>
            <a:endParaRPr lang="en-US"/>
          </a:p>
        </p:txBody>
      </p:sp>
      <p:sp>
        <p:nvSpPr>
          <p:cNvPr id="74767" name="Rectangle 15"/>
          <p:cNvSpPr>
            <a:spLocks noChangeArrowheads="1"/>
          </p:cNvSpPr>
          <p:nvPr/>
        </p:nvSpPr>
        <p:spPr bwMode="auto">
          <a:xfrm>
            <a:off x="4267200" y="2482850"/>
            <a:ext cx="466725" cy="396875"/>
          </a:xfrm>
          <a:prstGeom prst="rect">
            <a:avLst/>
          </a:prstGeom>
          <a:solidFill>
            <a:schemeClr val="bg1"/>
          </a:solidFill>
          <a:ln w="9525">
            <a:noFill/>
            <a:miter lim="800000"/>
            <a:headEnd/>
            <a:tailEnd/>
          </a:ln>
        </p:spPr>
        <p:txBody>
          <a:bodyPr wrap="none">
            <a:spAutoFit/>
          </a:bodyPr>
          <a:lstStyle/>
          <a:p>
            <a:r>
              <a:rPr lang="en-US" sz="2000" b="0">
                <a:solidFill>
                  <a:srgbClr val="00B050"/>
                </a:solidFill>
                <a:latin typeface="Arial" charset="0"/>
              </a:rPr>
              <a:t>75</a:t>
            </a:r>
            <a:endParaRPr lang="en-US" sz="2000" b="0" baseline="-25000">
              <a:solidFill>
                <a:srgbClr val="00B050"/>
              </a:solidFill>
              <a:latin typeface="Arial" charset="0"/>
            </a:endParaRPr>
          </a:p>
        </p:txBody>
      </p:sp>
      <p:sp>
        <p:nvSpPr>
          <p:cNvPr id="74768" name="Freeform 16"/>
          <p:cNvSpPr>
            <a:spLocks/>
          </p:cNvSpPr>
          <p:nvPr/>
        </p:nvSpPr>
        <p:spPr bwMode="auto">
          <a:xfrm>
            <a:off x="1562100" y="2254250"/>
            <a:ext cx="3848100" cy="1155700"/>
          </a:xfrm>
          <a:custGeom>
            <a:avLst/>
            <a:gdLst>
              <a:gd name="T0" fmla="*/ 24 w 2424"/>
              <a:gd name="T1" fmla="*/ 0 h 728"/>
              <a:gd name="T2" fmla="*/ 72 w 2424"/>
              <a:gd name="T3" fmla="*/ 528 h 728"/>
              <a:gd name="T4" fmla="*/ 456 w 2424"/>
              <a:gd name="T5" fmla="*/ 720 h 728"/>
              <a:gd name="T6" fmla="*/ 2424 w 2424"/>
              <a:gd name="T7" fmla="*/ 480 h 728"/>
              <a:gd name="T8" fmla="*/ 0 60000 65536"/>
              <a:gd name="T9" fmla="*/ 0 60000 65536"/>
              <a:gd name="T10" fmla="*/ 0 60000 65536"/>
              <a:gd name="T11" fmla="*/ 0 60000 65536"/>
              <a:gd name="T12" fmla="*/ 0 w 2424"/>
              <a:gd name="T13" fmla="*/ 0 h 728"/>
              <a:gd name="T14" fmla="*/ 2424 w 2424"/>
              <a:gd name="T15" fmla="*/ 728 h 728"/>
            </a:gdLst>
            <a:ahLst/>
            <a:cxnLst>
              <a:cxn ang="T8">
                <a:pos x="T0" y="T1"/>
              </a:cxn>
              <a:cxn ang="T9">
                <a:pos x="T2" y="T3"/>
              </a:cxn>
              <a:cxn ang="T10">
                <a:pos x="T4" y="T5"/>
              </a:cxn>
              <a:cxn ang="T11">
                <a:pos x="T6" y="T7"/>
              </a:cxn>
            </a:cxnLst>
            <a:rect l="T12" t="T13" r="T14" b="T15"/>
            <a:pathLst>
              <a:path w="2424" h="728">
                <a:moveTo>
                  <a:pt x="24" y="0"/>
                </a:moveTo>
                <a:cubicBezTo>
                  <a:pt x="12" y="204"/>
                  <a:pt x="0" y="408"/>
                  <a:pt x="72" y="528"/>
                </a:cubicBezTo>
                <a:cubicBezTo>
                  <a:pt x="144" y="648"/>
                  <a:pt x="64" y="728"/>
                  <a:pt x="456" y="720"/>
                </a:cubicBezTo>
                <a:cubicBezTo>
                  <a:pt x="848" y="712"/>
                  <a:pt x="1636" y="596"/>
                  <a:pt x="2424" y="480"/>
                </a:cubicBezTo>
              </a:path>
            </a:pathLst>
          </a:custGeom>
          <a:noFill/>
          <a:ln w="38100">
            <a:solidFill>
              <a:srgbClr val="FF0000"/>
            </a:solidFill>
            <a:round/>
            <a:headEnd/>
            <a:tailEnd type="triangle" w="med" len="med"/>
          </a:ln>
        </p:spPr>
        <p:txBody>
          <a:bodyPr/>
          <a:lstStyle/>
          <a:p>
            <a:endParaRPr lang="en-US"/>
          </a:p>
        </p:txBody>
      </p:sp>
      <p:sp>
        <p:nvSpPr>
          <p:cNvPr id="74769" name="Rectangle 17"/>
          <p:cNvSpPr>
            <a:spLocks noChangeArrowheads="1"/>
          </p:cNvSpPr>
          <p:nvPr/>
        </p:nvSpPr>
        <p:spPr bwMode="auto">
          <a:xfrm>
            <a:off x="4191000" y="2940050"/>
            <a:ext cx="608013" cy="396875"/>
          </a:xfrm>
          <a:prstGeom prst="rect">
            <a:avLst/>
          </a:prstGeom>
          <a:solidFill>
            <a:schemeClr val="bg1"/>
          </a:solidFill>
          <a:ln w="9525">
            <a:noFill/>
            <a:miter lim="800000"/>
            <a:headEnd/>
            <a:tailEnd/>
          </a:ln>
        </p:spPr>
        <p:txBody>
          <a:bodyPr wrap="none">
            <a:spAutoFit/>
          </a:bodyPr>
          <a:lstStyle/>
          <a:p>
            <a:r>
              <a:rPr lang="en-US" sz="2000" b="0">
                <a:solidFill>
                  <a:srgbClr val="FF0000"/>
                </a:solidFill>
                <a:latin typeface="Arial" charset="0"/>
              </a:rPr>
              <a:t>200</a:t>
            </a:r>
            <a:endParaRPr lang="en-US" sz="2000" b="0" baseline="-25000">
              <a:solidFill>
                <a:srgbClr val="FF0000"/>
              </a:solidFill>
              <a:latin typeface="Arial" charset="0"/>
            </a:endParaRPr>
          </a:p>
        </p:txBody>
      </p:sp>
      <p:sp>
        <p:nvSpPr>
          <p:cNvPr id="74772" name="Rectangle 20"/>
          <p:cNvSpPr>
            <a:spLocks noChangeArrowheads="1"/>
          </p:cNvSpPr>
          <p:nvPr/>
        </p:nvSpPr>
        <p:spPr bwMode="auto">
          <a:xfrm>
            <a:off x="4014788" y="3165475"/>
            <a:ext cx="962025" cy="274637"/>
          </a:xfrm>
          <a:prstGeom prst="rect">
            <a:avLst/>
          </a:prstGeom>
          <a:noFill/>
          <a:ln w="9525">
            <a:noFill/>
            <a:miter lim="800000"/>
            <a:headEnd/>
            <a:tailEnd/>
          </a:ln>
        </p:spPr>
        <p:txBody>
          <a:bodyPr wrap="none">
            <a:spAutoFit/>
          </a:bodyPr>
          <a:lstStyle/>
          <a:p>
            <a:r>
              <a:rPr lang="en-US" sz="1200" b="0">
                <a:solidFill>
                  <a:srgbClr val="FF0000"/>
                </a:solidFill>
                <a:latin typeface="Arial" charset="0"/>
              </a:rPr>
              <a:t>false match</a:t>
            </a:r>
            <a:endParaRPr lang="en-US" sz="1200" b="0" baseline="-25000">
              <a:solidFill>
                <a:srgbClr val="FF0000"/>
              </a:solidFill>
              <a:latin typeface="Arial" charset="0"/>
            </a:endParaRPr>
          </a:p>
        </p:txBody>
      </p:sp>
      <p:sp>
        <p:nvSpPr>
          <p:cNvPr id="74773" name="Rectangle 22"/>
          <p:cNvSpPr>
            <a:spLocks noChangeArrowheads="1"/>
          </p:cNvSpPr>
          <p:nvPr/>
        </p:nvSpPr>
        <p:spPr bwMode="auto">
          <a:xfrm>
            <a:off x="4049713" y="2373312"/>
            <a:ext cx="903287" cy="274638"/>
          </a:xfrm>
          <a:prstGeom prst="rect">
            <a:avLst/>
          </a:prstGeom>
          <a:noFill/>
          <a:ln w="9525">
            <a:noFill/>
            <a:miter lim="800000"/>
            <a:headEnd/>
            <a:tailEnd/>
          </a:ln>
        </p:spPr>
        <p:txBody>
          <a:bodyPr wrap="none">
            <a:spAutoFit/>
          </a:bodyPr>
          <a:lstStyle/>
          <a:p>
            <a:r>
              <a:rPr lang="en-US" sz="1200" b="0" dirty="0">
                <a:solidFill>
                  <a:schemeClr val="accent2"/>
                </a:solidFill>
                <a:latin typeface="Arial" charset="0"/>
              </a:rPr>
              <a:t>true match</a:t>
            </a:r>
            <a:endParaRPr lang="en-US" sz="1200" b="0" baseline="-25000" dirty="0">
              <a:solidFill>
                <a:schemeClr val="accent2"/>
              </a:solidFill>
              <a:latin typeface="Arial" charset="0"/>
            </a:endParaRPr>
          </a:p>
        </p:txBody>
      </p:sp>
      <p:sp>
        <p:nvSpPr>
          <p:cNvPr id="24" name="Rectangle 19"/>
          <p:cNvSpPr>
            <a:spLocks noChangeArrowheads="1"/>
          </p:cNvSpPr>
          <p:nvPr/>
        </p:nvSpPr>
        <p:spPr bwMode="auto">
          <a:xfrm>
            <a:off x="3657600" y="4616450"/>
            <a:ext cx="1870448" cy="400110"/>
          </a:xfrm>
          <a:prstGeom prst="rect">
            <a:avLst/>
          </a:prstGeom>
          <a:solidFill>
            <a:schemeClr val="bg1"/>
          </a:solidFill>
          <a:ln w="9525">
            <a:noFill/>
            <a:miter lim="800000"/>
            <a:headEnd/>
            <a:tailEnd/>
          </a:ln>
        </p:spPr>
        <p:txBody>
          <a:bodyPr wrap="none">
            <a:spAutoFit/>
          </a:bodyPr>
          <a:lstStyle/>
          <a:p>
            <a:r>
              <a:rPr lang="en-US" sz="2000" b="0" dirty="0"/>
              <a:t>feature distance</a:t>
            </a:r>
            <a:endParaRPr lang="en-US" sz="2000" b="0" baseline="-25000" dirty="0"/>
          </a:p>
        </p:txBody>
      </p:sp>
      <p:sp>
        <p:nvSpPr>
          <p:cNvPr id="25" name="Line 20"/>
          <p:cNvSpPr>
            <a:spLocks noChangeShapeType="1"/>
          </p:cNvSpPr>
          <p:nvPr/>
        </p:nvSpPr>
        <p:spPr bwMode="auto">
          <a:xfrm flipH="1" flipV="1">
            <a:off x="4495800" y="3429000"/>
            <a:ext cx="76200" cy="1187450"/>
          </a:xfrm>
          <a:prstGeom prst="line">
            <a:avLst/>
          </a:prstGeom>
          <a:noFill/>
          <a:ln w="28575">
            <a:solidFill>
              <a:schemeClr val="tx1"/>
            </a:solidFill>
            <a:round/>
            <a:headEnd/>
            <a:tailEnd type="triangle" w="med" len="med"/>
          </a:ln>
        </p:spPr>
        <p:txBody>
          <a:bodyPr/>
          <a:lstStyle/>
          <a:p>
            <a:endParaRPr lang="en-US"/>
          </a:p>
        </p:txBody>
      </p:sp>
      <p:sp>
        <p:nvSpPr>
          <p:cNvPr id="26" name="Rectangle 3"/>
          <p:cNvSpPr txBox="1">
            <a:spLocks noChangeArrowheads="1"/>
          </p:cNvSpPr>
          <p:nvPr/>
        </p:nvSpPr>
        <p:spPr>
          <a:xfrm>
            <a:off x="457200" y="1524000"/>
            <a:ext cx="8229600" cy="6858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How can we measure the performance of a feature matcher?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Line 34"/>
          <p:cNvSpPr>
            <a:spLocks noChangeShapeType="1"/>
          </p:cNvSpPr>
          <p:nvPr/>
        </p:nvSpPr>
        <p:spPr bwMode="auto">
          <a:xfrm flipH="1">
            <a:off x="3505200" y="3282950"/>
            <a:ext cx="419100" cy="0"/>
          </a:xfrm>
          <a:prstGeom prst="line">
            <a:avLst/>
          </a:prstGeom>
          <a:noFill/>
          <a:ln w="9525">
            <a:solidFill>
              <a:schemeClr val="tx1"/>
            </a:solidFill>
            <a:prstDash val="dash"/>
            <a:round/>
            <a:headEnd/>
            <a:tailEnd/>
          </a:ln>
        </p:spPr>
        <p:txBody>
          <a:bodyPr/>
          <a:lstStyle/>
          <a:p>
            <a:endParaRPr lang="en-US"/>
          </a:p>
        </p:txBody>
      </p:sp>
      <p:sp>
        <p:nvSpPr>
          <p:cNvPr id="75779" name="Line 32"/>
          <p:cNvSpPr>
            <a:spLocks noChangeShapeType="1"/>
          </p:cNvSpPr>
          <p:nvPr/>
        </p:nvSpPr>
        <p:spPr bwMode="auto">
          <a:xfrm>
            <a:off x="3922713" y="3244850"/>
            <a:ext cx="0" cy="2085975"/>
          </a:xfrm>
          <a:prstGeom prst="line">
            <a:avLst/>
          </a:prstGeom>
          <a:noFill/>
          <a:ln w="9525">
            <a:solidFill>
              <a:schemeClr val="tx1"/>
            </a:solidFill>
            <a:prstDash val="dash"/>
            <a:round/>
            <a:headEnd/>
            <a:tailEnd/>
          </a:ln>
        </p:spPr>
        <p:txBody>
          <a:bodyPr/>
          <a:lstStyle/>
          <a:p>
            <a:endParaRPr lang="en-US"/>
          </a:p>
        </p:txBody>
      </p:sp>
      <p:sp>
        <p:nvSpPr>
          <p:cNvPr id="75780" name="TextBox 23"/>
          <p:cNvSpPr txBox="1">
            <a:spLocks noChangeArrowheads="1"/>
          </p:cNvSpPr>
          <p:nvPr/>
        </p:nvSpPr>
        <p:spPr bwMode="auto">
          <a:xfrm>
            <a:off x="3092450" y="3105150"/>
            <a:ext cx="762000" cy="336550"/>
          </a:xfrm>
          <a:prstGeom prst="rect">
            <a:avLst/>
          </a:prstGeom>
          <a:noFill/>
          <a:ln w="9525">
            <a:noFill/>
            <a:miter lim="800000"/>
            <a:headEnd/>
            <a:tailEnd/>
          </a:ln>
        </p:spPr>
        <p:txBody>
          <a:bodyPr>
            <a:spAutoFit/>
          </a:bodyPr>
          <a:lstStyle/>
          <a:p>
            <a:r>
              <a:rPr lang="en-US" sz="1600" b="0">
                <a:latin typeface="Arial" charset="0"/>
              </a:rPr>
              <a:t>0.7</a:t>
            </a:r>
          </a:p>
        </p:txBody>
      </p:sp>
      <p:sp>
        <p:nvSpPr>
          <p:cNvPr id="75781" name="Rectangle 4"/>
          <p:cNvSpPr>
            <a:spLocks noGrp="1" noChangeArrowheads="1"/>
          </p:cNvSpPr>
          <p:nvPr>
            <p:ph type="title"/>
          </p:nvPr>
        </p:nvSpPr>
        <p:spPr/>
        <p:txBody>
          <a:bodyPr/>
          <a:lstStyle/>
          <a:p>
            <a:r>
              <a:rPr lang="en-US"/>
              <a:t>Evaluating the results</a:t>
            </a:r>
          </a:p>
        </p:txBody>
      </p:sp>
      <p:sp>
        <p:nvSpPr>
          <p:cNvPr id="75783" name="Rectangle 6"/>
          <p:cNvSpPr>
            <a:spLocks noChangeArrowheads="1"/>
          </p:cNvSpPr>
          <p:nvPr/>
        </p:nvSpPr>
        <p:spPr bwMode="auto">
          <a:xfrm>
            <a:off x="3657600" y="2635250"/>
            <a:ext cx="2590800" cy="2590800"/>
          </a:xfrm>
          <a:prstGeom prst="rect">
            <a:avLst/>
          </a:prstGeom>
          <a:noFill/>
          <a:ln w="9525">
            <a:solidFill>
              <a:schemeClr val="tx1"/>
            </a:solidFill>
            <a:miter lim="800000"/>
            <a:headEnd/>
            <a:tailEnd/>
          </a:ln>
        </p:spPr>
        <p:txBody>
          <a:bodyPr wrap="none" anchor="ctr"/>
          <a:lstStyle/>
          <a:p>
            <a:endParaRPr lang="en-US"/>
          </a:p>
        </p:txBody>
      </p:sp>
      <p:sp>
        <p:nvSpPr>
          <p:cNvPr id="75784" name="Text Box 6"/>
          <p:cNvSpPr txBox="1">
            <a:spLocks noChangeArrowheads="1"/>
          </p:cNvSpPr>
          <p:nvPr/>
        </p:nvSpPr>
        <p:spPr bwMode="auto">
          <a:xfrm>
            <a:off x="3429000" y="5149850"/>
            <a:ext cx="457200" cy="396875"/>
          </a:xfrm>
          <a:prstGeom prst="rect">
            <a:avLst/>
          </a:prstGeom>
          <a:noFill/>
          <a:ln w="9525">
            <a:noFill/>
            <a:miter lim="800000"/>
            <a:headEnd/>
            <a:tailEnd/>
          </a:ln>
        </p:spPr>
        <p:txBody>
          <a:bodyPr>
            <a:spAutoFit/>
          </a:bodyPr>
          <a:lstStyle/>
          <a:p>
            <a:r>
              <a:rPr lang="en-US" sz="2000" b="0">
                <a:latin typeface="Arial" charset="0"/>
              </a:rPr>
              <a:t>0</a:t>
            </a:r>
          </a:p>
        </p:txBody>
      </p:sp>
      <p:sp>
        <p:nvSpPr>
          <p:cNvPr id="75785" name="Text Box 7"/>
          <p:cNvSpPr txBox="1">
            <a:spLocks noChangeArrowheads="1"/>
          </p:cNvSpPr>
          <p:nvPr/>
        </p:nvSpPr>
        <p:spPr bwMode="auto">
          <a:xfrm>
            <a:off x="6096000" y="5194300"/>
            <a:ext cx="304800" cy="336550"/>
          </a:xfrm>
          <a:prstGeom prst="rect">
            <a:avLst/>
          </a:prstGeom>
          <a:noFill/>
          <a:ln w="9525">
            <a:noFill/>
            <a:miter lim="800000"/>
            <a:headEnd/>
            <a:tailEnd/>
          </a:ln>
        </p:spPr>
        <p:txBody>
          <a:bodyPr>
            <a:spAutoFit/>
          </a:bodyPr>
          <a:lstStyle/>
          <a:p>
            <a:r>
              <a:rPr lang="en-US" sz="1600" b="0">
                <a:latin typeface="Arial" charset="0"/>
              </a:rPr>
              <a:t>1</a:t>
            </a:r>
          </a:p>
        </p:txBody>
      </p:sp>
      <p:sp>
        <p:nvSpPr>
          <p:cNvPr id="75786" name="Text Box 8"/>
          <p:cNvSpPr txBox="1">
            <a:spLocks noChangeArrowheads="1"/>
          </p:cNvSpPr>
          <p:nvPr/>
        </p:nvSpPr>
        <p:spPr bwMode="auto">
          <a:xfrm>
            <a:off x="3429000" y="2482850"/>
            <a:ext cx="304800" cy="336550"/>
          </a:xfrm>
          <a:prstGeom prst="rect">
            <a:avLst/>
          </a:prstGeom>
          <a:noFill/>
          <a:ln w="9525">
            <a:noFill/>
            <a:miter lim="800000"/>
            <a:headEnd/>
            <a:tailEnd/>
          </a:ln>
        </p:spPr>
        <p:txBody>
          <a:bodyPr>
            <a:spAutoFit/>
          </a:bodyPr>
          <a:lstStyle/>
          <a:p>
            <a:r>
              <a:rPr lang="en-US" sz="1600" b="0">
                <a:latin typeface="Arial" charset="0"/>
              </a:rPr>
              <a:t>1</a:t>
            </a:r>
          </a:p>
        </p:txBody>
      </p:sp>
      <p:sp>
        <p:nvSpPr>
          <p:cNvPr id="75787" name="Text Box 9"/>
          <p:cNvSpPr txBox="1">
            <a:spLocks noChangeArrowheads="1"/>
          </p:cNvSpPr>
          <p:nvPr/>
        </p:nvSpPr>
        <p:spPr bwMode="auto">
          <a:xfrm>
            <a:off x="3276600" y="5226050"/>
            <a:ext cx="3429000" cy="304800"/>
          </a:xfrm>
          <a:prstGeom prst="rect">
            <a:avLst/>
          </a:prstGeom>
          <a:noFill/>
          <a:ln w="9525">
            <a:noFill/>
            <a:miter lim="800000"/>
            <a:headEnd/>
            <a:tailEnd/>
          </a:ln>
        </p:spPr>
        <p:txBody>
          <a:bodyPr>
            <a:spAutoFit/>
          </a:bodyPr>
          <a:lstStyle/>
          <a:p>
            <a:pPr algn="ctr"/>
            <a:r>
              <a:rPr lang="en-US" sz="1400" b="0" i="1">
                <a:solidFill>
                  <a:srgbClr val="FF0000"/>
                </a:solidFill>
                <a:latin typeface="Arial" charset="0"/>
              </a:rPr>
              <a:t>false positive rate</a:t>
            </a:r>
          </a:p>
        </p:txBody>
      </p:sp>
      <p:sp>
        <p:nvSpPr>
          <p:cNvPr id="75788" name="Text Box 10"/>
          <p:cNvSpPr txBox="1">
            <a:spLocks noChangeArrowheads="1"/>
          </p:cNvSpPr>
          <p:nvPr/>
        </p:nvSpPr>
        <p:spPr bwMode="auto">
          <a:xfrm>
            <a:off x="2667000" y="3625850"/>
            <a:ext cx="1219200" cy="954088"/>
          </a:xfrm>
          <a:prstGeom prst="rect">
            <a:avLst/>
          </a:prstGeom>
          <a:noFill/>
          <a:ln w="9525">
            <a:noFill/>
            <a:miter lim="800000"/>
            <a:headEnd/>
            <a:tailEnd/>
          </a:ln>
        </p:spPr>
        <p:txBody>
          <a:bodyPr>
            <a:spAutoFit/>
          </a:bodyPr>
          <a:lstStyle/>
          <a:p>
            <a:pPr algn="ctr"/>
            <a:r>
              <a:rPr lang="en-US" sz="1400" b="0" i="1">
                <a:solidFill>
                  <a:srgbClr val="FF0000"/>
                </a:solidFill>
                <a:latin typeface="Arial" charset="0"/>
              </a:rPr>
              <a:t>true</a:t>
            </a:r>
            <a:br>
              <a:rPr lang="en-US" sz="1400" b="0" i="1">
                <a:solidFill>
                  <a:srgbClr val="FF0000"/>
                </a:solidFill>
                <a:latin typeface="Arial" charset="0"/>
              </a:rPr>
            </a:br>
            <a:r>
              <a:rPr lang="en-US" sz="1400" b="0" i="1">
                <a:solidFill>
                  <a:srgbClr val="FF0000"/>
                </a:solidFill>
                <a:latin typeface="Arial" charset="0"/>
              </a:rPr>
              <a:t>positive</a:t>
            </a:r>
            <a:br>
              <a:rPr lang="en-US" sz="1400" b="0" i="1">
                <a:solidFill>
                  <a:srgbClr val="FF0000"/>
                </a:solidFill>
                <a:latin typeface="Arial" charset="0"/>
              </a:rPr>
            </a:br>
            <a:r>
              <a:rPr lang="en-US" sz="1400" b="0" i="1">
                <a:solidFill>
                  <a:srgbClr val="FF0000"/>
                </a:solidFill>
                <a:latin typeface="Arial" charset="0"/>
              </a:rPr>
              <a:t>rate</a:t>
            </a:r>
            <a:br>
              <a:rPr lang="en-US" sz="1400" b="0" i="1">
                <a:solidFill>
                  <a:srgbClr val="FF0000"/>
                </a:solidFill>
                <a:latin typeface="Arial" charset="0"/>
              </a:rPr>
            </a:br>
            <a:endParaRPr lang="en-US" sz="1400" b="0" i="1">
              <a:solidFill>
                <a:srgbClr val="FF0000"/>
              </a:solidFill>
              <a:latin typeface="Arial" charset="0"/>
            </a:endParaRPr>
          </a:p>
        </p:txBody>
      </p:sp>
      <p:grpSp>
        <p:nvGrpSpPr>
          <p:cNvPr id="2" name="Group 12"/>
          <p:cNvGrpSpPr>
            <a:grpSpLocks/>
          </p:cNvGrpSpPr>
          <p:nvPr/>
        </p:nvGrpSpPr>
        <p:grpSpPr bwMode="auto">
          <a:xfrm>
            <a:off x="152400" y="3749675"/>
            <a:ext cx="2895600" cy="517525"/>
            <a:chOff x="-48" y="1786"/>
            <a:chExt cx="1200" cy="326"/>
          </a:xfrm>
        </p:grpSpPr>
        <p:sp>
          <p:nvSpPr>
            <p:cNvPr id="75798" name="Text Box 23"/>
            <p:cNvSpPr txBox="1">
              <a:spLocks noChangeArrowheads="1"/>
            </p:cNvSpPr>
            <p:nvPr/>
          </p:nvSpPr>
          <p:spPr bwMode="auto">
            <a:xfrm>
              <a:off x="-48" y="1786"/>
              <a:ext cx="1200" cy="326"/>
            </a:xfrm>
            <a:prstGeom prst="rect">
              <a:avLst/>
            </a:prstGeom>
            <a:noFill/>
            <a:ln w="9525">
              <a:noFill/>
              <a:miter lim="800000"/>
              <a:headEnd/>
              <a:tailEnd/>
            </a:ln>
          </p:spPr>
          <p:txBody>
            <a:bodyPr>
              <a:spAutoFit/>
            </a:bodyPr>
            <a:lstStyle/>
            <a:p>
              <a:pPr algn="ctr"/>
              <a:r>
                <a:rPr lang="en-US" sz="1400" b="0">
                  <a:latin typeface="Arial" charset="0"/>
                </a:rPr>
                <a:t># true positives</a:t>
              </a:r>
            </a:p>
            <a:p>
              <a:pPr algn="ctr"/>
              <a:r>
                <a:rPr lang="en-US" sz="1400" b="0">
                  <a:latin typeface="Arial" charset="0"/>
                </a:rPr>
                <a:t># matching features (positives)</a:t>
              </a:r>
              <a:endParaRPr lang="en-US" b="0" baseline="-25000"/>
            </a:p>
          </p:txBody>
        </p:sp>
        <p:sp>
          <p:nvSpPr>
            <p:cNvPr id="75799" name="Line 14"/>
            <p:cNvSpPr>
              <a:spLocks noChangeShapeType="1"/>
            </p:cNvSpPr>
            <p:nvPr/>
          </p:nvSpPr>
          <p:spPr bwMode="auto">
            <a:xfrm>
              <a:off x="52" y="1956"/>
              <a:ext cx="1008" cy="0"/>
            </a:xfrm>
            <a:prstGeom prst="line">
              <a:avLst/>
            </a:prstGeom>
            <a:noFill/>
            <a:ln w="19050">
              <a:solidFill>
                <a:schemeClr val="tx1"/>
              </a:solidFill>
              <a:round/>
              <a:headEnd/>
              <a:tailEnd/>
            </a:ln>
          </p:spPr>
          <p:txBody>
            <a:bodyPr/>
            <a:lstStyle/>
            <a:p>
              <a:endParaRPr lang="en-US"/>
            </a:p>
          </p:txBody>
        </p:sp>
      </p:grpSp>
      <p:sp>
        <p:nvSpPr>
          <p:cNvPr id="75790" name="Oval 15"/>
          <p:cNvSpPr>
            <a:spLocks noChangeArrowheads="1"/>
          </p:cNvSpPr>
          <p:nvPr/>
        </p:nvSpPr>
        <p:spPr bwMode="auto">
          <a:xfrm>
            <a:off x="3886200" y="324485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5791" name="Line 16"/>
          <p:cNvSpPr>
            <a:spLocks noChangeShapeType="1"/>
          </p:cNvSpPr>
          <p:nvPr/>
        </p:nvSpPr>
        <p:spPr bwMode="auto">
          <a:xfrm>
            <a:off x="3924300" y="5102225"/>
            <a:ext cx="0" cy="228600"/>
          </a:xfrm>
          <a:prstGeom prst="line">
            <a:avLst/>
          </a:prstGeom>
          <a:noFill/>
          <a:ln w="19050">
            <a:solidFill>
              <a:schemeClr val="tx1"/>
            </a:solidFill>
            <a:round/>
            <a:headEnd/>
            <a:tailEnd/>
          </a:ln>
        </p:spPr>
        <p:txBody>
          <a:bodyPr/>
          <a:lstStyle/>
          <a:p>
            <a:endParaRPr lang="en-US"/>
          </a:p>
        </p:txBody>
      </p:sp>
      <p:sp>
        <p:nvSpPr>
          <p:cNvPr id="75792" name="Line 17"/>
          <p:cNvSpPr>
            <a:spLocks noChangeShapeType="1"/>
          </p:cNvSpPr>
          <p:nvPr/>
        </p:nvSpPr>
        <p:spPr bwMode="auto">
          <a:xfrm rot="-5400000">
            <a:off x="3619500" y="3168650"/>
            <a:ext cx="0" cy="228600"/>
          </a:xfrm>
          <a:prstGeom prst="line">
            <a:avLst/>
          </a:prstGeom>
          <a:noFill/>
          <a:ln w="19050">
            <a:solidFill>
              <a:schemeClr val="tx1"/>
            </a:solidFill>
            <a:round/>
            <a:headEnd/>
            <a:tailEnd/>
          </a:ln>
        </p:spPr>
        <p:txBody>
          <a:bodyPr/>
          <a:lstStyle/>
          <a:p>
            <a:endParaRPr lang="en-US"/>
          </a:p>
        </p:txBody>
      </p:sp>
      <p:sp>
        <p:nvSpPr>
          <p:cNvPr id="75793" name="Text Box 15"/>
          <p:cNvSpPr txBox="1">
            <a:spLocks noChangeArrowheads="1"/>
          </p:cNvSpPr>
          <p:nvPr/>
        </p:nvSpPr>
        <p:spPr bwMode="auto">
          <a:xfrm>
            <a:off x="3683000" y="5226050"/>
            <a:ext cx="762000" cy="336550"/>
          </a:xfrm>
          <a:prstGeom prst="rect">
            <a:avLst/>
          </a:prstGeom>
          <a:noFill/>
          <a:ln w="9525">
            <a:noFill/>
            <a:miter lim="800000"/>
            <a:headEnd/>
            <a:tailEnd/>
          </a:ln>
        </p:spPr>
        <p:txBody>
          <a:bodyPr>
            <a:spAutoFit/>
          </a:bodyPr>
          <a:lstStyle/>
          <a:p>
            <a:r>
              <a:rPr lang="en-US" sz="1600" b="0">
                <a:latin typeface="Arial" charset="0"/>
              </a:rPr>
              <a:t>0.1</a:t>
            </a:r>
          </a:p>
        </p:txBody>
      </p:sp>
      <p:sp>
        <p:nvSpPr>
          <p:cNvPr id="75795" name="Line 23"/>
          <p:cNvSpPr>
            <a:spLocks noChangeShapeType="1"/>
          </p:cNvSpPr>
          <p:nvPr/>
        </p:nvSpPr>
        <p:spPr bwMode="auto">
          <a:xfrm flipV="1">
            <a:off x="3657600" y="2635250"/>
            <a:ext cx="2590800" cy="2590800"/>
          </a:xfrm>
          <a:prstGeom prst="line">
            <a:avLst/>
          </a:prstGeom>
          <a:noFill/>
          <a:ln w="9525">
            <a:solidFill>
              <a:schemeClr val="tx1"/>
            </a:solidFill>
            <a:round/>
            <a:headEnd/>
            <a:tailEnd/>
          </a:ln>
        </p:spPr>
        <p:txBody>
          <a:bodyPr/>
          <a:lstStyle/>
          <a:p>
            <a:endParaRPr lang="en-US"/>
          </a:p>
        </p:txBody>
      </p:sp>
      <p:sp>
        <p:nvSpPr>
          <p:cNvPr id="25" name="Rectangle 3"/>
          <p:cNvSpPr txBox="1">
            <a:spLocks noChangeArrowheads="1"/>
          </p:cNvSpPr>
          <p:nvPr/>
        </p:nvSpPr>
        <p:spPr>
          <a:xfrm>
            <a:off x="457200" y="1524000"/>
            <a:ext cx="8229600" cy="685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How can we measure the performance of a feature matcher?</a:t>
            </a:r>
          </a:p>
        </p:txBody>
      </p:sp>
      <p:sp>
        <p:nvSpPr>
          <p:cNvPr id="24" name="TextBox 23"/>
          <p:cNvSpPr txBox="1"/>
          <p:nvPr/>
        </p:nvSpPr>
        <p:spPr>
          <a:xfrm>
            <a:off x="1088572" y="4267200"/>
            <a:ext cx="692947" cy="369332"/>
          </a:xfrm>
          <a:prstGeom prst="rect">
            <a:avLst/>
          </a:prstGeom>
          <a:noFill/>
        </p:spPr>
        <p:txBody>
          <a:bodyPr wrap="none" rtlCol="0">
            <a:spAutoFit/>
          </a:bodyPr>
          <a:lstStyle/>
          <a:p>
            <a:r>
              <a:rPr lang="en-US" i="1" dirty="0"/>
              <a:t>recall</a:t>
            </a:r>
            <a:endParaRPr lang="en-US" dirty="0"/>
          </a:p>
        </p:txBody>
      </p:sp>
      <p:grpSp>
        <p:nvGrpSpPr>
          <p:cNvPr id="27" name="Group 20"/>
          <p:cNvGrpSpPr>
            <a:grpSpLocks/>
          </p:cNvGrpSpPr>
          <p:nvPr/>
        </p:nvGrpSpPr>
        <p:grpSpPr bwMode="auto">
          <a:xfrm>
            <a:off x="3581400" y="5578475"/>
            <a:ext cx="2895600" cy="517525"/>
            <a:chOff x="-48" y="1786"/>
            <a:chExt cx="1200" cy="326"/>
          </a:xfrm>
        </p:grpSpPr>
        <p:sp>
          <p:nvSpPr>
            <p:cNvPr id="28" name="Text Box 19"/>
            <p:cNvSpPr txBox="1">
              <a:spLocks noChangeArrowheads="1"/>
            </p:cNvSpPr>
            <p:nvPr/>
          </p:nvSpPr>
          <p:spPr bwMode="auto">
            <a:xfrm>
              <a:off x="-48" y="1786"/>
              <a:ext cx="1200" cy="326"/>
            </a:xfrm>
            <a:prstGeom prst="rect">
              <a:avLst/>
            </a:prstGeom>
            <a:noFill/>
            <a:ln w="9525">
              <a:noFill/>
              <a:miter lim="800000"/>
              <a:headEnd/>
              <a:tailEnd/>
            </a:ln>
          </p:spPr>
          <p:txBody>
            <a:bodyPr>
              <a:spAutoFit/>
            </a:bodyPr>
            <a:lstStyle/>
            <a:p>
              <a:pPr algn="ctr"/>
              <a:r>
                <a:rPr lang="en-US" sz="1400" b="0" dirty="0">
                  <a:latin typeface="Arial" charset="0"/>
                </a:rPr>
                <a:t># false positives</a:t>
              </a:r>
            </a:p>
            <a:p>
              <a:pPr algn="ctr"/>
              <a:r>
                <a:rPr lang="en-US" sz="1400" b="0" dirty="0">
                  <a:latin typeface="Arial" charset="0"/>
                </a:rPr>
                <a:t># unmatched features (negatives)</a:t>
              </a:r>
              <a:endParaRPr lang="en-US" b="0" baseline="-25000" dirty="0"/>
            </a:p>
          </p:txBody>
        </p:sp>
        <p:sp>
          <p:nvSpPr>
            <p:cNvPr id="29" name="Line 22"/>
            <p:cNvSpPr>
              <a:spLocks noChangeShapeType="1"/>
            </p:cNvSpPr>
            <p:nvPr/>
          </p:nvSpPr>
          <p:spPr bwMode="auto">
            <a:xfrm>
              <a:off x="48" y="1956"/>
              <a:ext cx="1026" cy="0"/>
            </a:xfrm>
            <a:prstGeom prst="line">
              <a:avLst/>
            </a:prstGeom>
            <a:noFill/>
            <a:ln w="19050">
              <a:solidFill>
                <a:schemeClr val="tx1"/>
              </a:solidFill>
              <a:round/>
              <a:headEnd/>
              <a:tailEnd/>
            </a:ln>
          </p:spPr>
          <p:txBody>
            <a:bodyPr/>
            <a:lstStyle/>
            <a:p>
              <a:endParaRPr lang="en-US"/>
            </a:p>
          </p:txBody>
        </p:sp>
      </p:grpSp>
      <p:sp>
        <p:nvSpPr>
          <p:cNvPr id="26" name="TextBox 25">
            <a:extLst>
              <a:ext uri="{FF2B5EF4-FFF2-40B4-BE49-F238E27FC236}">
                <a16:creationId xmlns:a16="http://schemas.microsoft.com/office/drawing/2014/main" xmlns="" id="{93CC9CFC-A93F-42B8-88CA-40463A39F037}"/>
              </a:ext>
            </a:extLst>
          </p:cNvPr>
          <p:cNvSpPr txBox="1"/>
          <p:nvPr/>
        </p:nvSpPr>
        <p:spPr>
          <a:xfrm>
            <a:off x="4186209" y="6096000"/>
            <a:ext cx="1410964" cy="369332"/>
          </a:xfrm>
          <a:prstGeom prst="rect">
            <a:avLst/>
          </a:prstGeom>
          <a:noFill/>
        </p:spPr>
        <p:txBody>
          <a:bodyPr wrap="none" rtlCol="0">
            <a:spAutoFit/>
          </a:bodyPr>
          <a:lstStyle/>
          <a:p>
            <a:r>
              <a:rPr lang="en-US" dirty="0"/>
              <a:t>1 - </a:t>
            </a:r>
            <a:r>
              <a:rPr lang="en-US" i="1" dirty="0"/>
              <a:t>specificity</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23"/>
          <p:cNvSpPr txBox="1">
            <a:spLocks noChangeArrowheads="1"/>
          </p:cNvSpPr>
          <p:nvPr/>
        </p:nvSpPr>
        <p:spPr bwMode="auto">
          <a:xfrm>
            <a:off x="3092450" y="3105150"/>
            <a:ext cx="762000" cy="336550"/>
          </a:xfrm>
          <a:prstGeom prst="rect">
            <a:avLst/>
          </a:prstGeom>
          <a:noFill/>
          <a:ln w="9525">
            <a:noFill/>
            <a:miter lim="800000"/>
            <a:headEnd/>
            <a:tailEnd/>
          </a:ln>
        </p:spPr>
        <p:txBody>
          <a:bodyPr>
            <a:spAutoFit/>
          </a:bodyPr>
          <a:lstStyle/>
          <a:p>
            <a:r>
              <a:rPr lang="en-US" sz="1600" b="0">
                <a:latin typeface="Arial" charset="0"/>
              </a:rPr>
              <a:t>0.7</a:t>
            </a:r>
          </a:p>
        </p:txBody>
      </p:sp>
      <p:sp>
        <p:nvSpPr>
          <p:cNvPr id="76803" name="Rectangle 4"/>
          <p:cNvSpPr>
            <a:spLocks noGrp="1" noChangeArrowheads="1"/>
          </p:cNvSpPr>
          <p:nvPr>
            <p:ph type="title" idx="4294967295"/>
          </p:nvPr>
        </p:nvSpPr>
        <p:spPr/>
        <p:txBody>
          <a:bodyPr/>
          <a:lstStyle/>
          <a:p>
            <a:r>
              <a:rPr lang="en-US"/>
              <a:t>Evaluating the results</a:t>
            </a:r>
          </a:p>
        </p:txBody>
      </p:sp>
      <p:sp>
        <p:nvSpPr>
          <p:cNvPr id="76805" name="Rectangle 6"/>
          <p:cNvSpPr>
            <a:spLocks noChangeArrowheads="1"/>
          </p:cNvSpPr>
          <p:nvPr/>
        </p:nvSpPr>
        <p:spPr bwMode="auto">
          <a:xfrm>
            <a:off x="3657600" y="2635250"/>
            <a:ext cx="2590800" cy="2590800"/>
          </a:xfrm>
          <a:prstGeom prst="rect">
            <a:avLst/>
          </a:prstGeom>
          <a:noFill/>
          <a:ln w="9525">
            <a:solidFill>
              <a:schemeClr val="tx1"/>
            </a:solidFill>
            <a:miter lim="800000"/>
            <a:headEnd/>
            <a:tailEnd/>
          </a:ln>
        </p:spPr>
        <p:txBody>
          <a:bodyPr wrap="none" anchor="ctr"/>
          <a:lstStyle/>
          <a:p>
            <a:endParaRPr lang="en-US"/>
          </a:p>
        </p:txBody>
      </p:sp>
      <p:sp>
        <p:nvSpPr>
          <p:cNvPr id="76806" name="Text Box 6"/>
          <p:cNvSpPr txBox="1">
            <a:spLocks noChangeArrowheads="1"/>
          </p:cNvSpPr>
          <p:nvPr/>
        </p:nvSpPr>
        <p:spPr bwMode="auto">
          <a:xfrm>
            <a:off x="3429000" y="5149850"/>
            <a:ext cx="457200" cy="396875"/>
          </a:xfrm>
          <a:prstGeom prst="rect">
            <a:avLst/>
          </a:prstGeom>
          <a:noFill/>
          <a:ln w="9525">
            <a:noFill/>
            <a:miter lim="800000"/>
            <a:headEnd/>
            <a:tailEnd/>
          </a:ln>
        </p:spPr>
        <p:txBody>
          <a:bodyPr>
            <a:spAutoFit/>
          </a:bodyPr>
          <a:lstStyle/>
          <a:p>
            <a:r>
              <a:rPr lang="en-US" sz="2000" b="0">
                <a:latin typeface="Arial" charset="0"/>
              </a:rPr>
              <a:t>0</a:t>
            </a:r>
          </a:p>
        </p:txBody>
      </p:sp>
      <p:sp>
        <p:nvSpPr>
          <p:cNvPr id="76807" name="Text Box 7"/>
          <p:cNvSpPr txBox="1">
            <a:spLocks noChangeArrowheads="1"/>
          </p:cNvSpPr>
          <p:nvPr/>
        </p:nvSpPr>
        <p:spPr bwMode="auto">
          <a:xfrm>
            <a:off x="6096000" y="5194300"/>
            <a:ext cx="304800" cy="336550"/>
          </a:xfrm>
          <a:prstGeom prst="rect">
            <a:avLst/>
          </a:prstGeom>
          <a:noFill/>
          <a:ln w="9525">
            <a:noFill/>
            <a:miter lim="800000"/>
            <a:headEnd/>
            <a:tailEnd/>
          </a:ln>
        </p:spPr>
        <p:txBody>
          <a:bodyPr>
            <a:spAutoFit/>
          </a:bodyPr>
          <a:lstStyle/>
          <a:p>
            <a:r>
              <a:rPr lang="en-US" sz="1600" b="0">
                <a:latin typeface="Arial" charset="0"/>
              </a:rPr>
              <a:t>1</a:t>
            </a:r>
          </a:p>
        </p:txBody>
      </p:sp>
      <p:sp>
        <p:nvSpPr>
          <p:cNvPr id="76808" name="Text Box 8"/>
          <p:cNvSpPr txBox="1">
            <a:spLocks noChangeArrowheads="1"/>
          </p:cNvSpPr>
          <p:nvPr/>
        </p:nvSpPr>
        <p:spPr bwMode="auto">
          <a:xfrm>
            <a:off x="3429000" y="2482850"/>
            <a:ext cx="304800" cy="336550"/>
          </a:xfrm>
          <a:prstGeom prst="rect">
            <a:avLst/>
          </a:prstGeom>
          <a:noFill/>
          <a:ln w="9525">
            <a:noFill/>
            <a:miter lim="800000"/>
            <a:headEnd/>
            <a:tailEnd/>
          </a:ln>
        </p:spPr>
        <p:txBody>
          <a:bodyPr>
            <a:spAutoFit/>
          </a:bodyPr>
          <a:lstStyle/>
          <a:p>
            <a:r>
              <a:rPr lang="en-US" sz="1600" b="0">
                <a:latin typeface="Arial" charset="0"/>
              </a:rPr>
              <a:t>1</a:t>
            </a:r>
          </a:p>
        </p:txBody>
      </p:sp>
      <p:sp>
        <p:nvSpPr>
          <p:cNvPr id="76809" name="Text Box 9"/>
          <p:cNvSpPr txBox="1">
            <a:spLocks noChangeArrowheads="1"/>
          </p:cNvSpPr>
          <p:nvPr/>
        </p:nvSpPr>
        <p:spPr bwMode="auto">
          <a:xfrm>
            <a:off x="3276600" y="5226050"/>
            <a:ext cx="3429000" cy="304800"/>
          </a:xfrm>
          <a:prstGeom prst="rect">
            <a:avLst/>
          </a:prstGeom>
          <a:noFill/>
          <a:ln w="9525">
            <a:noFill/>
            <a:miter lim="800000"/>
            <a:headEnd/>
            <a:tailEnd/>
          </a:ln>
        </p:spPr>
        <p:txBody>
          <a:bodyPr>
            <a:spAutoFit/>
          </a:bodyPr>
          <a:lstStyle/>
          <a:p>
            <a:pPr algn="ctr"/>
            <a:r>
              <a:rPr lang="en-US" sz="1400" b="0" i="1">
                <a:solidFill>
                  <a:srgbClr val="FF0000"/>
                </a:solidFill>
                <a:latin typeface="Arial" charset="0"/>
              </a:rPr>
              <a:t>false positive rate</a:t>
            </a:r>
          </a:p>
        </p:txBody>
      </p:sp>
      <p:sp>
        <p:nvSpPr>
          <p:cNvPr id="76810" name="Text Box 10"/>
          <p:cNvSpPr txBox="1">
            <a:spLocks noChangeArrowheads="1"/>
          </p:cNvSpPr>
          <p:nvPr/>
        </p:nvSpPr>
        <p:spPr bwMode="auto">
          <a:xfrm>
            <a:off x="2667000" y="3625850"/>
            <a:ext cx="1219200" cy="954088"/>
          </a:xfrm>
          <a:prstGeom prst="rect">
            <a:avLst/>
          </a:prstGeom>
          <a:noFill/>
          <a:ln w="9525">
            <a:noFill/>
            <a:miter lim="800000"/>
            <a:headEnd/>
            <a:tailEnd/>
          </a:ln>
        </p:spPr>
        <p:txBody>
          <a:bodyPr>
            <a:spAutoFit/>
          </a:bodyPr>
          <a:lstStyle/>
          <a:p>
            <a:pPr algn="ctr"/>
            <a:r>
              <a:rPr lang="en-US" sz="1400" b="0" i="1">
                <a:solidFill>
                  <a:srgbClr val="FF0000"/>
                </a:solidFill>
                <a:latin typeface="Arial" charset="0"/>
              </a:rPr>
              <a:t>true</a:t>
            </a:r>
            <a:br>
              <a:rPr lang="en-US" sz="1400" b="0" i="1">
                <a:solidFill>
                  <a:srgbClr val="FF0000"/>
                </a:solidFill>
                <a:latin typeface="Arial" charset="0"/>
              </a:rPr>
            </a:br>
            <a:r>
              <a:rPr lang="en-US" sz="1400" b="0" i="1">
                <a:solidFill>
                  <a:srgbClr val="FF0000"/>
                </a:solidFill>
                <a:latin typeface="Arial" charset="0"/>
              </a:rPr>
              <a:t>positive</a:t>
            </a:r>
            <a:br>
              <a:rPr lang="en-US" sz="1400" b="0" i="1">
                <a:solidFill>
                  <a:srgbClr val="FF0000"/>
                </a:solidFill>
                <a:latin typeface="Arial" charset="0"/>
              </a:rPr>
            </a:br>
            <a:r>
              <a:rPr lang="en-US" sz="1400" b="0" i="1">
                <a:solidFill>
                  <a:srgbClr val="FF0000"/>
                </a:solidFill>
                <a:latin typeface="Arial" charset="0"/>
              </a:rPr>
              <a:t>rate</a:t>
            </a:r>
            <a:br>
              <a:rPr lang="en-US" sz="1400" b="0" i="1">
                <a:solidFill>
                  <a:srgbClr val="FF0000"/>
                </a:solidFill>
                <a:latin typeface="Arial" charset="0"/>
              </a:rPr>
            </a:br>
            <a:endParaRPr lang="en-US" sz="1400" b="0" i="1">
              <a:solidFill>
                <a:srgbClr val="FF0000"/>
              </a:solidFill>
              <a:latin typeface="Arial" charset="0"/>
            </a:endParaRPr>
          </a:p>
        </p:txBody>
      </p:sp>
      <p:grpSp>
        <p:nvGrpSpPr>
          <p:cNvPr id="2" name="Group 12"/>
          <p:cNvGrpSpPr>
            <a:grpSpLocks/>
          </p:cNvGrpSpPr>
          <p:nvPr/>
        </p:nvGrpSpPr>
        <p:grpSpPr bwMode="auto">
          <a:xfrm>
            <a:off x="152400" y="3749675"/>
            <a:ext cx="2895600" cy="517525"/>
            <a:chOff x="-48" y="1786"/>
            <a:chExt cx="1200" cy="326"/>
          </a:xfrm>
        </p:grpSpPr>
        <p:sp>
          <p:nvSpPr>
            <p:cNvPr id="76823" name="Text Box 12"/>
            <p:cNvSpPr txBox="1">
              <a:spLocks noChangeArrowheads="1"/>
            </p:cNvSpPr>
            <p:nvPr/>
          </p:nvSpPr>
          <p:spPr bwMode="auto">
            <a:xfrm>
              <a:off x="-48" y="1786"/>
              <a:ext cx="1200" cy="326"/>
            </a:xfrm>
            <a:prstGeom prst="rect">
              <a:avLst/>
            </a:prstGeom>
            <a:noFill/>
            <a:ln w="9525">
              <a:noFill/>
              <a:miter lim="800000"/>
              <a:headEnd/>
              <a:tailEnd/>
            </a:ln>
          </p:spPr>
          <p:txBody>
            <a:bodyPr>
              <a:spAutoFit/>
            </a:bodyPr>
            <a:lstStyle/>
            <a:p>
              <a:pPr algn="ctr"/>
              <a:r>
                <a:rPr lang="en-US" sz="1400" b="0" dirty="0">
                  <a:latin typeface="Arial" charset="0"/>
                </a:rPr>
                <a:t># true positives</a:t>
              </a:r>
            </a:p>
            <a:p>
              <a:pPr algn="ctr"/>
              <a:r>
                <a:rPr lang="en-US" sz="1400" b="0" dirty="0">
                  <a:latin typeface="Arial" charset="0"/>
                </a:rPr>
                <a:t># matching features (positives)</a:t>
              </a:r>
              <a:endParaRPr lang="en-US" b="0" baseline="-25000" dirty="0"/>
            </a:p>
          </p:txBody>
        </p:sp>
        <p:sp>
          <p:nvSpPr>
            <p:cNvPr id="76824" name="Line 14"/>
            <p:cNvSpPr>
              <a:spLocks noChangeShapeType="1"/>
            </p:cNvSpPr>
            <p:nvPr/>
          </p:nvSpPr>
          <p:spPr bwMode="auto">
            <a:xfrm>
              <a:off x="52" y="1956"/>
              <a:ext cx="1008" cy="0"/>
            </a:xfrm>
            <a:prstGeom prst="line">
              <a:avLst/>
            </a:prstGeom>
            <a:noFill/>
            <a:ln w="19050">
              <a:solidFill>
                <a:schemeClr val="tx1"/>
              </a:solidFill>
              <a:round/>
              <a:headEnd/>
              <a:tailEnd/>
            </a:ln>
          </p:spPr>
          <p:txBody>
            <a:bodyPr/>
            <a:lstStyle/>
            <a:p>
              <a:endParaRPr lang="en-US"/>
            </a:p>
          </p:txBody>
        </p:sp>
      </p:grpSp>
      <p:sp>
        <p:nvSpPr>
          <p:cNvPr id="76812" name="Oval 15"/>
          <p:cNvSpPr>
            <a:spLocks noChangeArrowheads="1"/>
          </p:cNvSpPr>
          <p:nvPr/>
        </p:nvSpPr>
        <p:spPr bwMode="auto">
          <a:xfrm>
            <a:off x="3886200" y="324485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6813" name="Line 16"/>
          <p:cNvSpPr>
            <a:spLocks noChangeShapeType="1"/>
          </p:cNvSpPr>
          <p:nvPr/>
        </p:nvSpPr>
        <p:spPr bwMode="auto">
          <a:xfrm>
            <a:off x="3924300" y="5102225"/>
            <a:ext cx="0" cy="228600"/>
          </a:xfrm>
          <a:prstGeom prst="line">
            <a:avLst/>
          </a:prstGeom>
          <a:noFill/>
          <a:ln w="19050">
            <a:solidFill>
              <a:schemeClr val="tx1"/>
            </a:solidFill>
            <a:round/>
            <a:headEnd/>
            <a:tailEnd/>
          </a:ln>
        </p:spPr>
        <p:txBody>
          <a:bodyPr/>
          <a:lstStyle/>
          <a:p>
            <a:endParaRPr lang="en-US"/>
          </a:p>
        </p:txBody>
      </p:sp>
      <p:sp>
        <p:nvSpPr>
          <p:cNvPr id="76814" name="Line 17"/>
          <p:cNvSpPr>
            <a:spLocks noChangeShapeType="1"/>
          </p:cNvSpPr>
          <p:nvPr/>
        </p:nvSpPr>
        <p:spPr bwMode="auto">
          <a:xfrm rot="-5400000">
            <a:off x="3619500" y="3168650"/>
            <a:ext cx="0" cy="228600"/>
          </a:xfrm>
          <a:prstGeom prst="line">
            <a:avLst/>
          </a:prstGeom>
          <a:noFill/>
          <a:ln w="19050">
            <a:solidFill>
              <a:schemeClr val="tx1"/>
            </a:solidFill>
            <a:round/>
            <a:headEnd/>
            <a:tailEnd/>
          </a:ln>
        </p:spPr>
        <p:txBody>
          <a:bodyPr/>
          <a:lstStyle/>
          <a:p>
            <a:endParaRPr lang="en-US"/>
          </a:p>
        </p:txBody>
      </p:sp>
      <p:sp>
        <p:nvSpPr>
          <p:cNvPr id="76815" name="Text Box 17"/>
          <p:cNvSpPr txBox="1">
            <a:spLocks noChangeArrowheads="1"/>
          </p:cNvSpPr>
          <p:nvPr/>
        </p:nvSpPr>
        <p:spPr bwMode="auto">
          <a:xfrm>
            <a:off x="3683000" y="5226050"/>
            <a:ext cx="762000" cy="336550"/>
          </a:xfrm>
          <a:prstGeom prst="rect">
            <a:avLst/>
          </a:prstGeom>
          <a:noFill/>
          <a:ln w="9525">
            <a:noFill/>
            <a:miter lim="800000"/>
            <a:headEnd/>
            <a:tailEnd/>
          </a:ln>
        </p:spPr>
        <p:txBody>
          <a:bodyPr>
            <a:spAutoFit/>
          </a:bodyPr>
          <a:lstStyle/>
          <a:p>
            <a:r>
              <a:rPr lang="en-US" sz="1600" b="0">
                <a:latin typeface="Arial" charset="0"/>
              </a:rPr>
              <a:t>0.1</a:t>
            </a:r>
          </a:p>
        </p:txBody>
      </p:sp>
      <p:grpSp>
        <p:nvGrpSpPr>
          <p:cNvPr id="3" name="Group 20"/>
          <p:cNvGrpSpPr>
            <a:grpSpLocks/>
          </p:cNvGrpSpPr>
          <p:nvPr/>
        </p:nvGrpSpPr>
        <p:grpSpPr bwMode="auto">
          <a:xfrm>
            <a:off x="3581400" y="5578475"/>
            <a:ext cx="2895600" cy="517525"/>
            <a:chOff x="-48" y="1786"/>
            <a:chExt cx="1200" cy="326"/>
          </a:xfrm>
        </p:grpSpPr>
        <p:sp>
          <p:nvSpPr>
            <p:cNvPr id="76821" name="Text Box 19"/>
            <p:cNvSpPr txBox="1">
              <a:spLocks noChangeArrowheads="1"/>
            </p:cNvSpPr>
            <p:nvPr/>
          </p:nvSpPr>
          <p:spPr bwMode="auto">
            <a:xfrm>
              <a:off x="-48" y="1786"/>
              <a:ext cx="1200" cy="326"/>
            </a:xfrm>
            <a:prstGeom prst="rect">
              <a:avLst/>
            </a:prstGeom>
            <a:noFill/>
            <a:ln w="9525">
              <a:noFill/>
              <a:miter lim="800000"/>
              <a:headEnd/>
              <a:tailEnd/>
            </a:ln>
          </p:spPr>
          <p:txBody>
            <a:bodyPr>
              <a:spAutoFit/>
            </a:bodyPr>
            <a:lstStyle/>
            <a:p>
              <a:pPr algn="ctr"/>
              <a:r>
                <a:rPr lang="en-US" sz="1400" b="0" dirty="0">
                  <a:latin typeface="Arial" charset="0"/>
                </a:rPr>
                <a:t># false positives</a:t>
              </a:r>
            </a:p>
            <a:p>
              <a:pPr algn="ctr"/>
              <a:r>
                <a:rPr lang="en-US" sz="1400" b="0" dirty="0">
                  <a:latin typeface="Arial" charset="0"/>
                </a:rPr>
                <a:t># unmatched features (negatives)</a:t>
              </a:r>
              <a:endParaRPr lang="en-US" b="0" baseline="-25000" dirty="0"/>
            </a:p>
          </p:txBody>
        </p:sp>
        <p:sp>
          <p:nvSpPr>
            <p:cNvPr id="76822" name="Line 22"/>
            <p:cNvSpPr>
              <a:spLocks noChangeShapeType="1"/>
            </p:cNvSpPr>
            <p:nvPr/>
          </p:nvSpPr>
          <p:spPr bwMode="auto">
            <a:xfrm>
              <a:off x="48" y="1956"/>
              <a:ext cx="1026" cy="0"/>
            </a:xfrm>
            <a:prstGeom prst="line">
              <a:avLst/>
            </a:prstGeom>
            <a:noFill/>
            <a:ln w="19050">
              <a:solidFill>
                <a:schemeClr val="tx1"/>
              </a:solidFill>
              <a:round/>
              <a:headEnd/>
              <a:tailEnd/>
            </a:ln>
          </p:spPr>
          <p:txBody>
            <a:bodyPr/>
            <a:lstStyle/>
            <a:p>
              <a:endParaRPr lang="en-US"/>
            </a:p>
          </p:txBody>
        </p:sp>
      </p:grpSp>
      <p:sp>
        <p:nvSpPr>
          <p:cNvPr id="76817" name="Line 23"/>
          <p:cNvSpPr>
            <a:spLocks noChangeShapeType="1"/>
          </p:cNvSpPr>
          <p:nvPr/>
        </p:nvSpPr>
        <p:spPr bwMode="auto">
          <a:xfrm flipV="1">
            <a:off x="3657600" y="2635250"/>
            <a:ext cx="2590800" cy="2590800"/>
          </a:xfrm>
          <a:prstGeom prst="line">
            <a:avLst/>
          </a:prstGeom>
          <a:noFill/>
          <a:ln w="9525">
            <a:solidFill>
              <a:schemeClr val="tx1"/>
            </a:solidFill>
            <a:round/>
            <a:headEnd/>
            <a:tailEnd/>
          </a:ln>
        </p:spPr>
        <p:txBody>
          <a:bodyPr/>
          <a:lstStyle/>
          <a:p>
            <a:endParaRPr lang="en-US"/>
          </a:p>
        </p:txBody>
      </p:sp>
      <p:sp>
        <p:nvSpPr>
          <p:cNvPr id="76818" name="Freeform 25"/>
          <p:cNvSpPr>
            <a:spLocks/>
          </p:cNvSpPr>
          <p:nvPr/>
        </p:nvSpPr>
        <p:spPr bwMode="auto">
          <a:xfrm>
            <a:off x="3657600" y="2635250"/>
            <a:ext cx="2590800" cy="2590800"/>
          </a:xfrm>
          <a:custGeom>
            <a:avLst/>
            <a:gdLst>
              <a:gd name="T0" fmla="*/ 0 w 1632"/>
              <a:gd name="T1" fmla="*/ 2147483647 h 1632"/>
              <a:gd name="T2" fmla="*/ 120967500 w 1632"/>
              <a:gd name="T3" fmla="*/ 2147483647 h 1632"/>
              <a:gd name="T4" fmla="*/ 241935000 w 1632"/>
              <a:gd name="T5" fmla="*/ 1451610000 h 1632"/>
              <a:gd name="T6" fmla="*/ 483870000 w 1632"/>
              <a:gd name="T7" fmla="*/ 967740000 h 1632"/>
              <a:gd name="T8" fmla="*/ 1209675000 w 1632"/>
              <a:gd name="T9" fmla="*/ 483870000 h 1632"/>
              <a:gd name="T10" fmla="*/ 2147483647 w 1632"/>
              <a:gd name="T11" fmla="*/ 120967500 h 1632"/>
              <a:gd name="T12" fmla="*/ 2147483647 w 1632"/>
              <a:gd name="T13" fmla="*/ 0 h 1632"/>
              <a:gd name="T14" fmla="*/ 0 60000 65536"/>
              <a:gd name="T15" fmla="*/ 0 60000 65536"/>
              <a:gd name="T16" fmla="*/ 0 60000 65536"/>
              <a:gd name="T17" fmla="*/ 0 60000 65536"/>
              <a:gd name="T18" fmla="*/ 0 60000 65536"/>
              <a:gd name="T19" fmla="*/ 0 60000 65536"/>
              <a:gd name="T20" fmla="*/ 0 60000 65536"/>
              <a:gd name="T21" fmla="*/ 0 w 1632"/>
              <a:gd name="T22" fmla="*/ 0 h 1632"/>
              <a:gd name="T23" fmla="*/ 1632 w 1632"/>
              <a:gd name="T24" fmla="*/ 1632 h 1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2" h="1632">
                <a:moveTo>
                  <a:pt x="0" y="1632"/>
                </a:moveTo>
                <a:cubicBezTo>
                  <a:pt x="16" y="1456"/>
                  <a:pt x="32" y="1280"/>
                  <a:pt x="48" y="1104"/>
                </a:cubicBezTo>
                <a:cubicBezTo>
                  <a:pt x="64" y="928"/>
                  <a:pt x="72" y="696"/>
                  <a:pt x="96" y="576"/>
                </a:cubicBezTo>
                <a:cubicBezTo>
                  <a:pt x="120" y="456"/>
                  <a:pt x="128" y="448"/>
                  <a:pt x="192" y="384"/>
                </a:cubicBezTo>
                <a:cubicBezTo>
                  <a:pt x="256" y="320"/>
                  <a:pt x="304" y="248"/>
                  <a:pt x="480" y="192"/>
                </a:cubicBezTo>
                <a:cubicBezTo>
                  <a:pt x="656" y="136"/>
                  <a:pt x="1056" y="80"/>
                  <a:pt x="1248" y="48"/>
                </a:cubicBezTo>
                <a:cubicBezTo>
                  <a:pt x="1440" y="16"/>
                  <a:pt x="1536" y="8"/>
                  <a:pt x="1632" y="0"/>
                </a:cubicBezTo>
              </a:path>
            </a:pathLst>
          </a:custGeom>
          <a:noFill/>
          <a:ln w="38100">
            <a:solidFill>
              <a:srgbClr val="33CC33"/>
            </a:solidFill>
            <a:round/>
            <a:headEnd/>
            <a:tailEnd/>
          </a:ln>
        </p:spPr>
        <p:txBody>
          <a:bodyPr/>
          <a:lstStyle/>
          <a:p>
            <a:endParaRPr lang="en-US"/>
          </a:p>
        </p:txBody>
      </p:sp>
      <p:sp>
        <p:nvSpPr>
          <p:cNvPr id="76819" name="Text Box 23"/>
          <p:cNvSpPr txBox="1">
            <a:spLocks noChangeArrowheads="1"/>
          </p:cNvSpPr>
          <p:nvPr/>
        </p:nvSpPr>
        <p:spPr bwMode="auto">
          <a:xfrm>
            <a:off x="2819400" y="2286000"/>
            <a:ext cx="5791200" cy="457200"/>
          </a:xfrm>
          <a:prstGeom prst="rect">
            <a:avLst/>
          </a:prstGeom>
          <a:noFill/>
          <a:ln w="9525">
            <a:noFill/>
            <a:miter lim="800000"/>
            <a:headEnd/>
            <a:tailEnd/>
          </a:ln>
        </p:spPr>
        <p:txBody>
          <a:bodyPr>
            <a:spAutoFit/>
          </a:bodyPr>
          <a:lstStyle/>
          <a:p>
            <a:pPr algn="ctr"/>
            <a:r>
              <a:rPr lang="en-US" dirty="0">
                <a:solidFill>
                  <a:srgbClr val="33CC33"/>
                </a:solidFill>
                <a:latin typeface="Arial" charset="0"/>
              </a:rPr>
              <a:t>ROC curve  </a:t>
            </a:r>
            <a:r>
              <a:rPr lang="en-US" sz="1200" dirty="0">
                <a:solidFill>
                  <a:srgbClr val="33CC33"/>
                </a:solidFill>
                <a:latin typeface="Arial" charset="0"/>
              </a:rPr>
              <a:t>(“Receiver Operator Characteristic”)</a:t>
            </a:r>
          </a:p>
        </p:txBody>
      </p:sp>
      <p:sp>
        <p:nvSpPr>
          <p:cNvPr id="25" name="Rectangle 3"/>
          <p:cNvSpPr txBox="1">
            <a:spLocks noChangeArrowheads="1"/>
          </p:cNvSpPr>
          <p:nvPr/>
        </p:nvSpPr>
        <p:spPr>
          <a:xfrm>
            <a:off x="457200" y="1524000"/>
            <a:ext cx="8229600" cy="685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How can we measure the performance of a feature matcher?</a:t>
            </a:r>
          </a:p>
        </p:txBody>
      </p:sp>
      <p:sp>
        <p:nvSpPr>
          <p:cNvPr id="24" name="TextBox 23"/>
          <p:cNvSpPr txBox="1"/>
          <p:nvPr/>
        </p:nvSpPr>
        <p:spPr>
          <a:xfrm>
            <a:off x="1088572" y="4267200"/>
            <a:ext cx="689484" cy="369332"/>
          </a:xfrm>
          <a:prstGeom prst="rect">
            <a:avLst/>
          </a:prstGeom>
          <a:noFill/>
        </p:spPr>
        <p:txBody>
          <a:bodyPr wrap="none" rtlCol="0">
            <a:spAutoFit/>
          </a:bodyPr>
          <a:lstStyle/>
          <a:p>
            <a:r>
              <a:rPr lang="en-US" i="1" dirty="0"/>
              <a:t>recall</a:t>
            </a:r>
          </a:p>
        </p:txBody>
      </p:sp>
      <p:sp>
        <p:nvSpPr>
          <p:cNvPr id="26" name="TextBox 25"/>
          <p:cNvSpPr txBox="1"/>
          <p:nvPr/>
        </p:nvSpPr>
        <p:spPr>
          <a:xfrm>
            <a:off x="4186209" y="6096000"/>
            <a:ext cx="1410964" cy="369332"/>
          </a:xfrm>
          <a:prstGeom prst="rect">
            <a:avLst/>
          </a:prstGeom>
          <a:noFill/>
        </p:spPr>
        <p:txBody>
          <a:bodyPr wrap="none" rtlCol="0">
            <a:spAutoFit/>
          </a:bodyPr>
          <a:lstStyle/>
          <a:p>
            <a:r>
              <a:rPr lang="en-US" dirty="0"/>
              <a:t>1 - </a:t>
            </a:r>
            <a:r>
              <a:rPr lang="en-US" i="1" dirty="0"/>
              <a:t>specificity</a:t>
            </a:r>
          </a:p>
        </p:txBody>
      </p:sp>
      <p:sp>
        <p:nvSpPr>
          <p:cNvPr id="27" name="Rectangle 3">
            <a:extLst>
              <a:ext uri="{FF2B5EF4-FFF2-40B4-BE49-F238E27FC236}">
                <a16:creationId xmlns:a16="http://schemas.microsoft.com/office/drawing/2014/main" xmlns="" id="{14847861-7EA4-4AC4-B9CA-81C1C7254A91}"/>
              </a:ext>
            </a:extLst>
          </p:cNvPr>
          <p:cNvSpPr txBox="1">
            <a:spLocks noChangeArrowheads="1"/>
          </p:cNvSpPr>
          <p:nvPr/>
        </p:nvSpPr>
        <p:spPr>
          <a:xfrm>
            <a:off x="6390362" y="3441700"/>
            <a:ext cx="2696749" cy="2437281"/>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rPr>
              <a:t>Single number: Area Under the Curve (AUC)</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lang="en-US" b="1" dirty="0"/>
              <a:t>E.g. AUC = 0.87</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rPr>
              <a:t>1 is the best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3D9FE-D351-4F00-BADD-4606399C10EA}"/>
              </a:ext>
            </a:extLst>
          </p:cNvPr>
          <p:cNvSpPr>
            <a:spLocks noGrp="1"/>
          </p:cNvSpPr>
          <p:nvPr>
            <p:ph type="title"/>
          </p:nvPr>
        </p:nvSpPr>
        <p:spPr/>
        <p:txBody>
          <a:bodyPr/>
          <a:lstStyle/>
          <a:p>
            <a:r>
              <a:rPr lang="en-IN" dirty="0"/>
              <a:t>Template Matching</a:t>
            </a:r>
          </a:p>
        </p:txBody>
      </p:sp>
      <p:sp>
        <p:nvSpPr>
          <p:cNvPr id="3" name="Content Placeholder 2">
            <a:extLst>
              <a:ext uri="{FF2B5EF4-FFF2-40B4-BE49-F238E27FC236}">
                <a16:creationId xmlns:a16="http://schemas.microsoft.com/office/drawing/2014/main" xmlns="" id="{C41002A8-6908-4A69-B6DE-22C747072A5D}"/>
              </a:ext>
            </a:extLst>
          </p:cNvPr>
          <p:cNvSpPr>
            <a:spLocks noGrp="1"/>
          </p:cNvSpPr>
          <p:nvPr>
            <p:ph idx="1"/>
          </p:nvPr>
        </p:nvSpPr>
        <p:spPr/>
        <p:txBody>
          <a:bodyPr>
            <a:normAutofit fontScale="85000" lnSpcReduction="20000"/>
          </a:bodyPr>
          <a:lstStyle/>
          <a:p>
            <a:r>
              <a:rPr lang="en-US" dirty="0"/>
              <a:t>Template Matching is a method for searching and finding the location of a template image in a larger image. </a:t>
            </a:r>
          </a:p>
          <a:p>
            <a:r>
              <a:rPr lang="en-US" dirty="0"/>
              <a:t>OpenCV comes with a function cv2.matchTemplate() for this purpose. </a:t>
            </a:r>
          </a:p>
          <a:p>
            <a:r>
              <a:rPr lang="en-US" dirty="0"/>
              <a:t>It simply slides the template image over the input image (as in 2D convolution) and compares the template and patch of input image under the template image.</a:t>
            </a:r>
          </a:p>
          <a:p>
            <a:r>
              <a:rPr lang="en-US" dirty="0"/>
              <a:t>It returns a grayscale image, where each pixel denotes how much does the </a:t>
            </a:r>
            <a:r>
              <a:rPr lang="en-US" dirty="0" err="1"/>
              <a:t>neighbourhood</a:t>
            </a:r>
            <a:r>
              <a:rPr lang="en-US" dirty="0"/>
              <a:t> of that pixel match with template.</a:t>
            </a:r>
            <a:endParaRPr lang="en-IN" dirty="0"/>
          </a:p>
        </p:txBody>
      </p:sp>
    </p:spTree>
    <p:extLst>
      <p:ext uri="{BB962C8B-B14F-4D97-AF65-F5344CB8AC3E}">
        <p14:creationId xmlns:p14="http://schemas.microsoft.com/office/powerpoint/2010/main" val="3510677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751A65-E130-4B3E-9BB2-76EFEA2F7193}"/>
              </a:ext>
            </a:extLst>
          </p:cNvPr>
          <p:cNvSpPr>
            <a:spLocks noGrp="1"/>
          </p:cNvSpPr>
          <p:nvPr>
            <p:ph type="title"/>
          </p:nvPr>
        </p:nvSpPr>
        <p:spPr/>
        <p:txBody>
          <a:bodyPr/>
          <a:lstStyle/>
          <a:p>
            <a:r>
              <a:rPr lang="en-IN" dirty="0"/>
              <a:t>Template Matching</a:t>
            </a:r>
          </a:p>
        </p:txBody>
      </p:sp>
      <p:sp>
        <p:nvSpPr>
          <p:cNvPr id="3" name="Content Placeholder 2">
            <a:extLst>
              <a:ext uri="{FF2B5EF4-FFF2-40B4-BE49-F238E27FC236}">
                <a16:creationId xmlns:a16="http://schemas.microsoft.com/office/drawing/2014/main" xmlns="" id="{A77170D5-12B7-4032-A263-D7A6E614C8FB}"/>
              </a:ext>
            </a:extLst>
          </p:cNvPr>
          <p:cNvSpPr>
            <a:spLocks noGrp="1"/>
          </p:cNvSpPr>
          <p:nvPr>
            <p:ph idx="1"/>
          </p:nvPr>
        </p:nvSpPr>
        <p:spPr/>
        <p:txBody>
          <a:bodyPr>
            <a:normAutofit/>
          </a:bodyPr>
          <a:lstStyle/>
          <a:p>
            <a:r>
              <a:rPr lang="en-US" dirty="0"/>
              <a:t>If input image is of size (</a:t>
            </a:r>
            <a:r>
              <a:rPr lang="en-US" dirty="0" err="1"/>
              <a:t>WxH</a:t>
            </a:r>
            <a:r>
              <a:rPr lang="en-US" dirty="0"/>
              <a:t>) and template image is of size (</a:t>
            </a:r>
            <a:r>
              <a:rPr lang="en-US" dirty="0" err="1"/>
              <a:t>wxh</a:t>
            </a:r>
            <a:r>
              <a:rPr lang="en-US" dirty="0"/>
              <a:t>), </a:t>
            </a:r>
          </a:p>
          <a:p>
            <a:pPr lvl="1"/>
            <a:r>
              <a:rPr lang="en-US" dirty="0"/>
              <a:t>output image will have a size of (W-w+1, H-h+1). </a:t>
            </a:r>
          </a:p>
          <a:p>
            <a:r>
              <a:rPr lang="en-US" dirty="0"/>
              <a:t>Once you got the result, you can use cv2.minMaxLoc() function to find where is the maximum/minimum value. </a:t>
            </a:r>
          </a:p>
          <a:p>
            <a:pPr lvl="1"/>
            <a:r>
              <a:rPr lang="en-US" dirty="0"/>
              <a:t>Take it as the top-left corner of rectangle and take (</a:t>
            </a:r>
            <a:r>
              <a:rPr lang="en-US" dirty="0" err="1"/>
              <a:t>w,h</a:t>
            </a:r>
            <a:r>
              <a:rPr lang="en-US" dirty="0"/>
              <a:t>) as width and height of the rectangle. That rectangle is your region of template.</a:t>
            </a:r>
            <a:endParaRPr lang="en-IN" dirty="0"/>
          </a:p>
        </p:txBody>
      </p:sp>
    </p:spTree>
    <p:extLst>
      <p:ext uri="{BB962C8B-B14F-4D97-AF65-F5344CB8AC3E}">
        <p14:creationId xmlns:p14="http://schemas.microsoft.com/office/powerpoint/2010/main" val="42938343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99DE886-52B1-4845-B9B1-88028E049BC8}"/>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899078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568B7-983E-4EB8-ACE7-9CEEB20F85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A4747F5-1C0F-43E9-A631-4973BA03457B}"/>
              </a:ext>
            </a:extLst>
          </p:cNvPr>
          <p:cNvSpPr>
            <a:spLocks noGrp="1"/>
          </p:cNvSpPr>
          <p:nvPr>
            <p:ph idx="1"/>
          </p:nvPr>
        </p:nvSpPr>
        <p:spPr/>
        <p:txBody>
          <a:bodyPr/>
          <a:lstStyle/>
          <a:p>
            <a:r>
              <a:rPr lang="en-US">
                <a:hlinkClick r:id="rId2" action="ppaction://hlinkfile"/>
              </a:rPr>
              <a:t>Code</a:t>
            </a:r>
            <a:endParaRPr lang="en-IN" dirty="0"/>
          </a:p>
        </p:txBody>
      </p:sp>
    </p:spTree>
    <p:extLst>
      <p:ext uri="{BB962C8B-B14F-4D97-AF65-F5344CB8AC3E}">
        <p14:creationId xmlns:p14="http://schemas.microsoft.com/office/powerpoint/2010/main" val="315402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918"/>
            <a:ext cx="8229600" cy="1143000"/>
          </a:xfrm>
        </p:spPr>
        <p:txBody>
          <a:bodyPr/>
          <a:lstStyle/>
          <a:p>
            <a:r>
              <a:rPr lang="en-US" dirty="0"/>
              <a:t>Motivation: Automatic panoramas</a:t>
            </a:r>
          </a:p>
        </p:txBody>
      </p:sp>
      <p:pic>
        <p:nvPicPr>
          <p:cNvPr id="208899" name="Picture 3"/>
          <p:cNvPicPr>
            <a:picLocks noGrp="1" noChangeAspect="1" noChangeArrowheads="1"/>
          </p:cNvPicPr>
          <p:nvPr>
            <p:ph idx="1"/>
          </p:nvPr>
        </p:nvPicPr>
        <p:blipFill>
          <a:blip r:embed="rId2" cstate="print"/>
          <a:srcRect/>
          <a:stretch>
            <a:fillRect/>
          </a:stretch>
        </p:blipFill>
        <p:spPr bwMode="auto">
          <a:xfrm>
            <a:off x="337457" y="4222518"/>
            <a:ext cx="8469086" cy="2352290"/>
          </a:xfrm>
          <a:prstGeom prst="rect">
            <a:avLst/>
          </a:prstGeom>
          <a:noFill/>
          <a:ln w="9525">
            <a:noFill/>
            <a:miter lim="800000"/>
            <a:headEnd/>
            <a:tailEnd/>
          </a:ln>
        </p:spPr>
      </p:pic>
      <p:pic>
        <p:nvPicPr>
          <p:cNvPr id="208900" name="Picture 4"/>
          <p:cNvPicPr>
            <a:picLocks noChangeAspect="1" noChangeArrowheads="1"/>
          </p:cNvPicPr>
          <p:nvPr/>
        </p:nvPicPr>
        <p:blipFill>
          <a:blip r:embed="rId3" cstate="print"/>
          <a:srcRect/>
          <a:stretch>
            <a:fillRect/>
          </a:stretch>
        </p:blipFill>
        <p:spPr bwMode="auto">
          <a:xfrm>
            <a:off x="494509" y="1076012"/>
            <a:ext cx="8111440" cy="2986030"/>
          </a:xfrm>
          <a:prstGeom prst="rect">
            <a:avLst/>
          </a:prstGeom>
          <a:noFill/>
          <a:ln w="9525">
            <a:noFill/>
            <a:miter lim="800000"/>
            <a:headEnd/>
            <a:tailEnd/>
          </a:ln>
        </p:spPr>
      </p:pic>
      <p:sp>
        <p:nvSpPr>
          <p:cNvPr id="7" name="Down Arrow 6"/>
          <p:cNvSpPr/>
          <p:nvPr/>
        </p:nvSpPr>
        <p:spPr>
          <a:xfrm>
            <a:off x="4136571" y="3733798"/>
            <a:ext cx="762000" cy="587828"/>
          </a:xfrm>
          <a:prstGeom prst="downArrow">
            <a:avLst/>
          </a:prstGeom>
          <a:solidFill>
            <a:schemeClr val="tx2">
              <a:lumMod val="40000"/>
              <a:lumOff val="60000"/>
            </a:schemeClr>
          </a:solidFill>
          <a:ln>
            <a:noFill/>
          </a:ln>
          <a:effectLst>
            <a:outerShdw blurRad="101600" dist="76200" dir="2700000" algn="tl" rotWithShape="0">
              <a:prstClr val="black">
                <a:alpha val="8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7760993" y="6581001"/>
            <a:ext cx="1383007" cy="276999"/>
          </a:xfrm>
          <a:prstGeom prst="rect">
            <a:avLst/>
          </a:prstGeom>
          <a:noFill/>
        </p:spPr>
        <p:txBody>
          <a:bodyPr wrap="none" rtlCol="0">
            <a:spAutoFit/>
          </a:bodyPr>
          <a:lstStyle/>
          <a:p>
            <a:r>
              <a:rPr lang="en-US" sz="1200" dirty="0">
                <a:solidFill>
                  <a:prstClr val="black"/>
                </a:solidFill>
              </a:rPr>
              <a:t>Credit: Matt Brown</a:t>
            </a:r>
          </a:p>
        </p:txBody>
      </p:sp>
    </p:spTree>
    <p:extLst>
      <p:ext uri="{BB962C8B-B14F-4D97-AF65-F5344CB8AC3E}">
        <p14:creationId xmlns:p14="http://schemas.microsoft.com/office/powerpoint/2010/main" val="34609046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Grp="1" noChangeArrowheads="1"/>
          </p:cNvSpPr>
          <p:nvPr>
            <p:ph type="title"/>
          </p:nvPr>
        </p:nvSpPr>
        <p:spPr/>
        <p:txBody>
          <a:bodyPr>
            <a:normAutofit fontScale="90000"/>
          </a:bodyPr>
          <a:lstStyle/>
          <a:p>
            <a:r>
              <a:rPr lang="en-US"/>
              <a:t>More on feature detection/description</a:t>
            </a:r>
          </a:p>
        </p:txBody>
      </p:sp>
      <p:sp>
        <p:nvSpPr>
          <p:cNvPr id="2" name="Rectangle 1">
            <a:extLst>
              <a:ext uri="{FF2B5EF4-FFF2-40B4-BE49-F238E27FC236}">
                <a16:creationId xmlns:a16="http://schemas.microsoft.com/office/drawing/2014/main" xmlns="" id="{351228A2-D6E8-4331-BD86-5299C0848661}"/>
              </a:ext>
            </a:extLst>
          </p:cNvPr>
          <p:cNvSpPr/>
          <p:nvPr/>
        </p:nvSpPr>
        <p:spPr>
          <a:xfrm>
            <a:off x="533400" y="1554540"/>
            <a:ext cx="7620000" cy="1569660"/>
          </a:xfrm>
          <a:prstGeom prst="rect">
            <a:avLst/>
          </a:prstGeom>
        </p:spPr>
        <p:txBody>
          <a:bodyPr wrap="square">
            <a:spAutoFit/>
          </a:bodyPr>
          <a:lstStyle/>
          <a:p>
            <a:r>
              <a:rPr lang="en-US" sz="2400" dirty="0">
                <a:hlinkClick r:id="rId2"/>
              </a:rPr>
              <a:t>http://www.robots.ox.ac.uk/~vgg/research/affine/</a:t>
            </a:r>
            <a:endParaRPr lang="en-US" sz="2400" dirty="0"/>
          </a:p>
          <a:p>
            <a:r>
              <a:rPr lang="en-US" sz="2400" dirty="0">
                <a:hlinkClick r:id="rId3"/>
              </a:rPr>
              <a:t>http://www.cs.ubc.ca/~lowe/keypoints/</a:t>
            </a:r>
            <a:r>
              <a:rPr lang="en-US" sz="2400" dirty="0"/>
              <a:t> </a:t>
            </a:r>
          </a:p>
          <a:p>
            <a:r>
              <a:rPr lang="en-US" sz="2400" dirty="0">
                <a:hlinkClick r:id="rId4"/>
              </a:rPr>
              <a:t>http://www.vision.ee.ethz.ch/~surf/</a:t>
            </a:r>
            <a:r>
              <a:rPr lang="en-US" sz="2400" dirty="0"/>
              <a:t>  </a:t>
            </a:r>
          </a:p>
          <a:p>
            <a:endParaRPr lang="en-US" sz="2400" dirty="0"/>
          </a:p>
        </p:txBody>
      </p:sp>
      <p:pic>
        <p:nvPicPr>
          <p:cNvPr id="3" name="Picture 2">
            <a:extLst>
              <a:ext uri="{FF2B5EF4-FFF2-40B4-BE49-F238E27FC236}">
                <a16:creationId xmlns:a16="http://schemas.microsoft.com/office/drawing/2014/main" xmlns="" id="{FD8C4F43-1AF0-40A5-8CFF-D8D03B44EE81}"/>
              </a:ext>
            </a:extLst>
          </p:cNvPr>
          <p:cNvPicPr>
            <a:picLocks noChangeAspect="1"/>
          </p:cNvPicPr>
          <p:nvPr/>
        </p:nvPicPr>
        <p:blipFill>
          <a:blip r:embed="rId5"/>
          <a:stretch>
            <a:fillRect/>
          </a:stretch>
        </p:blipFill>
        <p:spPr>
          <a:xfrm>
            <a:off x="397702" y="2966514"/>
            <a:ext cx="8365298" cy="373908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Lots of applications</a:t>
            </a:r>
            <a:endParaRPr lang="ru-RU"/>
          </a:p>
        </p:txBody>
      </p:sp>
      <p:sp>
        <p:nvSpPr>
          <p:cNvPr id="77827" name="Rectangle 3"/>
          <p:cNvSpPr>
            <a:spLocks noGrp="1" noChangeArrowheads="1"/>
          </p:cNvSpPr>
          <p:nvPr>
            <p:ph type="body" idx="1"/>
          </p:nvPr>
        </p:nvSpPr>
        <p:spPr/>
        <p:txBody>
          <a:bodyPr/>
          <a:lstStyle/>
          <a:p>
            <a:pPr>
              <a:buFontTx/>
              <a:buNone/>
            </a:pPr>
            <a:r>
              <a:rPr lang="en-US" sz="2800"/>
              <a:t>Features are used for:</a:t>
            </a:r>
          </a:p>
          <a:p>
            <a:pPr lvl="1"/>
            <a:r>
              <a:rPr lang="en-US" sz="2400"/>
              <a:t>Image alignment (e.g., mosaics)</a:t>
            </a:r>
          </a:p>
          <a:p>
            <a:pPr lvl="1"/>
            <a:r>
              <a:rPr lang="en-US" sz="2400"/>
              <a:t>3D reconstruction</a:t>
            </a:r>
          </a:p>
          <a:p>
            <a:pPr lvl="1"/>
            <a:r>
              <a:rPr lang="en-US" sz="2400"/>
              <a:t>Motion tracking</a:t>
            </a:r>
          </a:p>
          <a:p>
            <a:pPr lvl="1"/>
            <a:r>
              <a:rPr lang="en-US" sz="2400"/>
              <a:t>Object recognition</a:t>
            </a:r>
          </a:p>
          <a:p>
            <a:pPr lvl="1"/>
            <a:r>
              <a:rPr lang="en-US" sz="2400"/>
              <a:t>Indexing and database retrieval</a:t>
            </a:r>
          </a:p>
          <a:p>
            <a:pPr lvl="1"/>
            <a:r>
              <a:rPr lang="en-US" sz="2400"/>
              <a:t>Robot navigation</a:t>
            </a:r>
          </a:p>
          <a:p>
            <a:pPr lvl="1"/>
            <a:r>
              <a:rPr lang="en-US" sz="2400"/>
              <a:t>… other</a:t>
            </a:r>
            <a:endParaRPr lang="ru-RU" sz="24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4"/>
          <p:cNvGraphicFramePr>
            <a:graphicFrameLocks noChangeAspect="1"/>
          </p:cNvGraphicFramePr>
          <p:nvPr/>
        </p:nvGraphicFramePr>
        <p:xfrm>
          <a:off x="609600" y="1143000"/>
          <a:ext cx="4054475" cy="4813300"/>
        </p:xfrm>
        <a:graphic>
          <a:graphicData uri="http://schemas.openxmlformats.org/presentationml/2006/ole">
            <mc:AlternateContent xmlns:mc="http://schemas.openxmlformats.org/markup-compatibility/2006">
              <mc:Choice xmlns:v="urn:schemas-microsoft-com:vml" Requires="v">
                <p:oleObj spid="_x0000_s5123" name="CorelPhotoPaint.Image.8" r:id="rId3" imgW="3796825" imgH="4507937" progId="">
                  <p:embed/>
                </p:oleObj>
              </mc:Choice>
              <mc:Fallback>
                <p:oleObj name="CorelPhotoPaint.Image.8" r:id="rId3" imgW="3796825" imgH="4507937"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43000"/>
                        <a:ext cx="4054475"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 name="Rectangle 5"/>
          <p:cNvSpPr>
            <a:spLocks noGrp="1" noChangeArrowheads="1"/>
          </p:cNvSpPr>
          <p:nvPr>
            <p:ph type="title"/>
          </p:nvPr>
        </p:nvSpPr>
        <p:spPr/>
        <p:txBody>
          <a:bodyPr/>
          <a:lstStyle/>
          <a:p>
            <a:r>
              <a:rPr lang="en-US"/>
              <a:t>Object recognition (David Lowe)</a:t>
            </a:r>
          </a:p>
        </p:txBody>
      </p:sp>
      <p:pic>
        <p:nvPicPr>
          <p:cNvPr id="78852" name="Picture 7"/>
          <p:cNvPicPr>
            <a:picLocks noChangeAspect="1" noChangeArrowheads="1"/>
          </p:cNvPicPr>
          <p:nvPr/>
        </p:nvPicPr>
        <p:blipFill>
          <a:blip r:embed="rId5" cstate="print"/>
          <a:srcRect l="13637" t="24706" r="12122" b="11978"/>
          <a:stretch>
            <a:fillRect/>
          </a:stretch>
        </p:blipFill>
        <p:spPr bwMode="auto">
          <a:xfrm>
            <a:off x="4648200" y="1981200"/>
            <a:ext cx="4191000" cy="3163888"/>
          </a:xfrm>
          <a:prstGeom prst="rect">
            <a:avLst/>
          </a:prstGeom>
          <a:noFill/>
          <a:ln w="12700" cap="sq">
            <a:noFill/>
            <a:miter lim="800000"/>
            <a:headEnd type="none" w="sm" len="sm"/>
            <a:tailEnd type="none" w="sm" len="sm"/>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Reconstruction</a:t>
            </a:r>
          </a:p>
        </p:txBody>
      </p:sp>
      <p:pic>
        <p:nvPicPr>
          <p:cNvPr id="4" name="Picture 4" descr="C:\snavely\thesis\Colosseum1.png"/>
          <p:cNvPicPr>
            <a:picLocks noChangeAspect="1" noChangeArrowheads="1"/>
          </p:cNvPicPr>
          <p:nvPr/>
        </p:nvPicPr>
        <p:blipFill>
          <a:blip r:embed="rId2" cstate="print"/>
          <a:srcRect l="2835" r="2835"/>
          <a:stretch>
            <a:fillRect/>
          </a:stretch>
        </p:blipFill>
        <p:spPr bwMode="auto">
          <a:xfrm>
            <a:off x="4800600" y="2590800"/>
            <a:ext cx="2629873" cy="1981200"/>
          </a:xfrm>
          <a:prstGeom prst="rect">
            <a:avLst/>
          </a:prstGeom>
          <a:noFill/>
          <a:ln w="19050">
            <a:solidFill>
              <a:schemeClr val="tx1"/>
            </a:solidFill>
          </a:ln>
          <a:effectLst>
            <a:outerShdw blurRad="50800" dist="38100" dir="2700000" algn="tl" rotWithShape="0">
              <a:prstClr val="black">
                <a:alpha val="40000"/>
              </a:prstClr>
            </a:outerShdw>
          </a:effectLst>
        </p:spPr>
      </p:pic>
      <p:pic>
        <p:nvPicPr>
          <p:cNvPr id="5" name="Picture 2"/>
          <p:cNvPicPr>
            <a:picLocks noChangeAspect="1" noChangeArrowheads="1"/>
          </p:cNvPicPr>
          <p:nvPr/>
        </p:nvPicPr>
        <p:blipFill>
          <a:blip r:embed="rId3" cstate="print"/>
          <a:srcRect/>
          <a:stretch>
            <a:fillRect/>
          </a:stretch>
        </p:blipFill>
        <p:spPr bwMode="auto">
          <a:xfrm>
            <a:off x="1486874" y="2590800"/>
            <a:ext cx="2743200" cy="2008329"/>
          </a:xfrm>
          <a:prstGeom prst="rect">
            <a:avLst/>
          </a:prstGeom>
          <a:noFill/>
          <a:ln w="9525">
            <a:noFill/>
            <a:miter lim="800000"/>
            <a:headEnd/>
            <a:tailEnd/>
          </a:ln>
          <a:effectLst/>
        </p:spPr>
      </p:pic>
      <p:sp>
        <p:nvSpPr>
          <p:cNvPr id="6" name="Right Arrow 5"/>
          <p:cNvSpPr/>
          <p:nvPr/>
        </p:nvSpPr>
        <p:spPr>
          <a:xfrm>
            <a:off x="4306273" y="3352800"/>
            <a:ext cx="367373" cy="304800"/>
          </a:xfrm>
          <a:prstGeom prst="rightArrow">
            <a:avLst>
              <a:gd name="adj1" fmla="val 50000"/>
              <a:gd name="adj2" fmla="val 79508"/>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63073" y="4724400"/>
            <a:ext cx="2737481" cy="338554"/>
          </a:xfrm>
          <a:prstGeom prst="rect">
            <a:avLst/>
          </a:prstGeom>
          <a:noFill/>
        </p:spPr>
        <p:txBody>
          <a:bodyPr wrap="none" rtlCol="0">
            <a:spAutoFit/>
          </a:bodyPr>
          <a:lstStyle/>
          <a:p>
            <a:r>
              <a:rPr lang="en-US" sz="1600" b="0" dirty="0">
                <a:solidFill>
                  <a:schemeClr val="tx1"/>
                </a:solidFill>
                <a:latin typeface="+mn-lt"/>
              </a:rPr>
              <a:t>Internet Photos (“</a:t>
            </a:r>
            <a:r>
              <a:rPr lang="en-US" sz="1600" b="0" dirty="0" err="1">
                <a:solidFill>
                  <a:schemeClr val="tx1"/>
                </a:solidFill>
                <a:latin typeface="+mn-lt"/>
              </a:rPr>
              <a:t>Colosseum</a:t>
            </a:r>
            <a:r>
              <a:rPr lang="en-US" sz="1600" b="0" dirty="0">
                <a:solidFill>
                  <a:schemeClr val="tx1"/>
                </a:solidFill>
                <a:latin typeface="+mn-lt"/>
              </a:rPr>
              <a:t>”)</a:t>
            </a:r>
          </a:p>
        </p:txBody>
      </p:sp>
      <p:sp>
        <p:nvSpPr>
          <p:cNvPr id="8" name="TextBox 7"/>
          <p:cNvSpPr txBox="1"/>
          <p:nvPr/>
        </p:nvSpPr>
        <p:spPr>
          <a:xfrm>
            <a:off x="4915873" y="4648200"/>
            <a:ext cx="2438400" cy="584775"/>
          </a:xfrm>
          <a:prstGeom prst="rect">
            <a:avLst/>
          </a:prstGeom>
          <a:noFill/>
        </p:spPr>
        <p:txBody>
          <a:bodyPr wrap="square" rtlCol="0">
            <a:spAutoFit/>
          </a:bodyPr>
          <a:lstStyle/>
          <a:p>
            <a:pPr algn="ctr"/>
            <a:r>
              <a:rPr lang="en-US" sz="1600" b="0" dirty="0">
                <a:solidFill>
                  <a:schemeClr val="tx1"/>
                </a:solidFill>
                <a:latin typeface="+mn-lt"/>
              </a:rPr>
              <a:t>Reconstructed 3D cameras and points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9874" name="Object 2"/>
          <p:cNvGraphicFramePr>
            <a:graphicFrameLocks noGrp="1" noChangeAspect="1"/>
          </p:cNvGraphicFramePr>
          <p:nvPr>
            <p:ph idx="1"/>
          </p:nvPr>
        </p:nvGraphicFramePr>
        <p:xfrm>
          <a:off x="2743200" y="228600"/>
          <a:ext cx="5848350" cy="6191250"/>
        </p:xfrm>
        <a:graphic>
          <a:graphicData uri="http://schemas.openxmlformats.org/presentationml/2006/ole">
            <mc:AlternateContent xmlns:mc="http://schemas.openxmlformats.org/markup-compatibility/2006">
              <mc:Choice xmlns:v="urn:schemas-microsoft-com:vml" Requires="v">
                <p:oleObj spid="_x0000_s6147" name="Bitmap Image" r:id="rId3" imgW="4715533" imgH="4990476" progId="PBrush">
                  <p:embed/>
                </p:oleObj>
              </mc:Choice>
              <mc:Fallback>
                <p:oleObj name="Bitmap Image" r:id="rId3" imgW="4715533" imgH="4990476"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8600"/>
                        <a:ext cx="5848350" cy="619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75" name="Text Box 3"/>
          <p:cNvSpPr txBox="1">
            <a:spLocks noChangeArrowheads="1"/>
          </p:cNvSpPr>
          <p:nvPr/>
        </p:nvSpPr>
        <p:spPr bwMode="auto">
          <a:xfrm>
            <a:off x="152400" y="979706"/>
            <a:ext cx="2606675" cy="4278094"/>
          </a:xfrm>
          <a:prstGeom prst="rect">
            <a:avLst/>
          </a:prstGeom>
          <a:noFill/>
          <a:ln w="12700" cap="sq">
            <a:noFill/>
            <a:miter lim="800000"/>
            <a:headEnd type="none" w="sm" len="sm"/>
            <a:tailEnd type="none" w="sm" len="sm"/>
          </a:ln>
        </p:spPr>
        <p:txBody>
          <a:bodyPr>
            <a:spAutoFit/>
          </a:bodyPr>
          <a:lstStyle/>
          <a:p>
            <a:r>
              <a:rPr lang="en-US" sz="2800" dirty="0">
                <a:solidFill>
                  <a:srgbClr val="003399"/>
                </a:solidFill>
              </a:rPr>
              <a:t>Sony </a:t>
            </a:r>
            <a:r>
              <a:rPr lang="en-US" sz="2800" dirty="0" err="1">
                <a:solidFill>
                  <a:srgbClr val="003399"/>
                </a:solidFill>
              </a:rPr>
              <a:t>Aibo</a:t>
            </a:r>
            <a:endParaRPr lang="en-US" sz="2800" dirty="0">
              <a:solidFill>
                <a:srgbClr val="003399"/>
              </a:solidFill>
            </a:endParaRPr>
          </a:p>
          <a:p>
            <a:endParaRPr lang="en-US" sz="2800" dirty="0">
              <a:solidFill>
                <a:srgbClr val="003399"/>
              </a:solidFill>
            </a:endParaRPr>
          </a:p>
          <a:p>
            <a:r>
              <a:rPr lang="en-US" u="sng" dirty="0">
                <a:solidFill>
                  <a:srgbClr val="003399"/>
                </a:solidFill>
              </a:rPr>
              <a:t>SIFT usage:</a:t>
            </a:r>
          </a:p>
          <a:p>
            <a:endParaRPr lang="en-US" u="sng" dirty="0">
              <a:solidFill>
                <a:srgbClr val="003399"/>
              </a:solidFill>
            </a:endParaRPr>
          </a:p>
          <a:p>
            <a:pPr>
              <a:buClr>
                <a:schemeClr val="accent1"/>
              </a:buClr>
              <a:buFontTx/>
              <a:buBlip>
                <a:blip r:embed="rId5"/>
              </a:buBlip>
            </a:pPr>
            <a:r>
              <a:rPr lang="en-US" dirty="0"/>
              <a:t> </a:t>
            </a:r>
            <a:r>
              <a:rPr lang="en-US" b="0" dirty="0"/>
              <a:t>Recognize  </a:t>
            </a:r>
          </a:p>
          <a:p>
            <a:pPr>
              <a:buClr>
                <a:schemeClr val="accent1"/>
              </a:buClr>
            </a:pPr>
            <a:r>
              <a:rPr lang="en-US" b="0" dirty="0"/>
              <a:t>    charging </a:t>
            </a:r>
          </a:p>
          <a:p>
            <a:pPr>
              <a:buClr>
                <a:schemeClr val="accent1"/>
              </a:buClr>
            </a:pPr>
            <a:r>
              <a:rPr lang="en-US" b="0" dirty="0"/>
              <a:t>    station</a:t>
            </a:r>
          </a:p>
          <a:p>
            <a:pPr>
              <a:buClr>
                <a:schemeClr val="accent1"/>
              </a:buClr>
            </a:pPr>
            <a:endParaRPr lang="en-US" b="0" dirty="0"/>
          </a:p>
          <a:p>
            <a:pPr>
              <a:buClr>
                <a:schemeClr val="accent1"/>
              </a:buClr>
              <a:buFontTx/>
              <a:buBlip>
                <a:blip r:embed="rId5"/>
              </a:buBlip>
            </a:pPr>
            <a:r>
              <a:rPr lang="en-US" b="0" dirty="0"/>
              <a:t> Communicate</a:t>
            </a:r>
          </a:p>
          <a:p>
            <a:pPr>
              <a:buClr>
                <a:schemeClr val="accent1"/>
              </a:buClr>
            </a:pPr>
            <a:r>
              <a:rPr lang="en-US" b="0" dirty="0"/>
              <a:t>    with visual</a:t>
            </a:r>
          </a:p>
          <a:p>
            <a:pPr>
              <a:buClr>
                <a:schemeClr val="accent1"/>
              </a:buClr>
            </a:pPr>
            <a:r>
              <a:rPr lang="en-US" b="0" dirty="0"/>
              <a:t>    cards</a:t>
            </a:r>
          </a:p>
          <a:p>
            <a:pPr>
              <a:buClr>
                <a:schemeClr val="accent1"/>
              </a:buClr>
              <a:buFontTx/>
              <a:buBlip>
                <a:blip r:embed="rId5"/>
              </a:buBlip>
            </a:pPr>
            <a:endParaRPr lang="en-US" b="0" dirty="0"/>
          </a:p>
          <a:p>
            <a:pPr>
              <a:buClr>
                <a:schemeClr val="accent1"/>
              </a:buClr>
              <a:buFontTx/>
              <a:buBlip>
                <a:blip r:embed="rId5"/>
              </a:buBlip>
            </a:pPr>
            <a:r>
              <a:rPr lang="en-US" b="0" dirty="0"/>
              <a:t> Teach object </a:t>
            </a:r>
          </a:p>
          <a:p>
            <a:pPr>
              <a:buClr>
                <a:schemeClr val="accent1"/>
              </a:buClr>
            </a:pPr>
            <a:r>
              <a:rPr lang="en-US" b="0" dirty="0"/>
              <a:t>    recognition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703D9-21A6-4DCD-9F15-0A0220564E5B}"/>
              </a:ext>
            </a:extLst>
          </p:cNvPr>
          <p:cNvSpPr>
            <a:spLocks noGrp="1"/>
          </p:cNvSpPr>
          <p:nvPr>
            <p:ph type="title"/>
          </p:nvPr>
        </p:nvSpPr>
        <p:spPr/>
        <p:txBody>
          <a:bodyPr/>
          <a:lstStyle/>
          <a:p>
            <a:r>
              <a:rPr lang="en-US" dirty="0"/>
              <a:t>Augmented Reality</a:t>
            </a:r>
          </a:p>
        </p:txBody>
      </p:sp>
      <p:sp>
        <p:nvSpPr>
          <p:cNvPr id="3" name="Content Placeholder 2">
            <a:extLst>
              <a:ext uri="{FF2B5EF4-FFF2-40B4-BE49-F238E27FC236}">
                <a16:creationId xmlns:a16="http://schemas.microsoft.com/office/drawing/2014/main" xmlns="" id="{013292E2-F586-4D14-BBB1-C9BC582061CB}"/>
              </a:ext>
            </a:extLst>
          </p:cNvPr>
          <p:cNvSpPr>
            <a:spLocks noGrp="1"/>
          </p:cNvSpPr>
          <p:nvPr>
            <p:ph idx="1"/>
          </p:nvPr>
        </p:nvSpPr>
        <p:spPr/>
        <p:txBody>
          <a:bodyPr/>
          <a:lstStyle/>
          <a:p>
            <a:endParaRPr lang="en-US"/>
          </a:p>
        </p:txBody>
      </p:sp>
      <p:pic>
        <p:nvPicPr>
          <p:cNvPr id="232450" name="Picture 2" descr="Image result for lego store augmented reality">
            <a:extLst>
              <a:ext uri="{FF2B5EF4-FFF2-40B4-BE49-F238E27FC236}">
                <a16:creationId xmlns:a16="http://schemas.microsoft.com/office/drawing/2014/main" xmlns="" id="{9986514B-741F-4CE2-9844-D688AF388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1823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Project 2: </a:t>
            </a:r>
            <a:br>
              <a:rPr lang="en-US" sz="3600" dirty="0"/>
            </a:br>
            <a:r>
              <a:rPr lang="en-US" sz="3600" dirty="0"/>
              <a:t>Feature detection and matching</a:t>
            </a:r>
          </a:p>
        </p:txBody>
      </p:sp>
      <p:pic>
        <p:nvPicPr>
          <p:cNvPr id="223234" name="Picture 2"/>
          <p:cNvPicPr>
            <a:picLocks noChangeAspect="1" noChangeArrowheads="1"/>
          </p:cNvPicPr>
          <p:nvPr/>
        </p:nvPicPr>
        <p:blipFill>
          <a:blip r:embed="rId2" cstate="print"/>
          <a:srcRect/>
          <a:stretch>
            <a:fillRect/>
          </a:stretch>
        </p:blipFill>
        <p:spPr bwMode="auto">
          <a:xfrm>
            <a:off x="733425" y="1666875"/>
            <a:ext cx="7677150" cy="3524250"/>
          </a:xfrm>
          <a:prstGeom prst="rect">
            <a:avLst/>
          </a:prstGeom>
          <a:noFill/>
          <a:ln w="9525">
            <a:noFill/>
            <a:miter lim="800000"/>
            <a:headEnd/>
            <a:tailEnd/>
          </a:ln>
        </p:spPr>
      </p:pic>
      <p:sp>
        <p:nvSpPr>
          <p:cNvPr id="6" name="TextBox 5"/>
          <p:cNvSpPr txBox="1"/>
          <p:nvPr/>
        </p:nvSpPr>
        <p:spPr>
          <a:xfrm>
            <a:off x="4038600" y="5867400"/>
            <a:ext cx="1186543" cy="584775"/>
          </a:xfrm>
          <a:prstGeom prst="rect">
            <a:avLst/>
          </a:prstGeom>
          <a:noFill/>
        </p:spPr>
        <p:txBody>
          <a:bodyPr wrap="none" rtlCol="0">
            <a:spAutoFit/>
          </a:bodyPr>
          <a:lstStyle/>
          <a:p>
            <a:r>
              <a:rPr lang="en-US" sz="3200" u="sng" dirty="0">
                <a:solidFill>
                  <a:srgbClr val="3333FF"/>
                </a:solidFill>
              </a:rPr>
              <a:t>Demo</a:t>
            </a:r>
          </a:p>
        </p:txBody>
      </p:sp>
      <p:sp>
        <p:nvSpPr>
          <p:cNvPr id="5" name="Rectangle 4"/>
          <p:cNvSpPr/>
          <p:nvPr/>
        </p:nvSpPr>
        <p:spPr>
          <a:xfrm>
            <a:off x="914400" y="5181600"/>
            <a:ext cx="7772400" cy="369332"/>
          </a:xfrm>
          <a:prstGeom prst="rect">
            <a:avLst/>
          </a:prstGeom>
        </p:spPr>
        <p:txBody>
          <a:bodyPr wrap="square">
            <a:spAutoFit/>
          </a:bodyPr>
          <a:lstStyle/>
          <a:p>
            <a:r>
              <a:rPr lang="en-US" dirty="0">
                <a:hlinkClick r:id="rId3"/>
              </a:rPr>
              <a:t>http://www.cs.cornell.edu/courses/cs6670/2009fa/projects/p1/project1.html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Content Placeholder 3"/>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068664"/>
            <a:ext cx="8817428" cy="369332"/>
          </a:xfrm>
          <a:prstGeom prst="rect">
            <a:avLst/>
          </a:prstGeom>
        </p:spPr>
        <p:txBody>
          <a:bodyPr wrap="square">
            <a:spAutoFit/>
          </a:bodyPr>
          <a:lstStyle/>
          <a:p>
            <a:r>
              <a:rPr lang="en-US" dirty="0">
                <a:solidFill>
                  <a:prstClr val="black"/>
                </a:solidFill>
                <a:hlinkClick r:id="rId2"/>
              </a:rPr>
              <a:t>http://gigapan.com	/</a:t>
            </a:r>
            <a:endParaRPr lang="en-US" dirty="0">
              <a:solidFill>
                <a:prstClr val="black"/>
              </a:solidFill>
            </a:endParaRPr>
          </a:p>
        </p:txBody>
      </p:sp>
      <p:sp>
        <p:nvSpPr>
          <p:cNvPr id="5" name="TextBox 4"/>
          <p:cNvSpPr txBox="1"/>
          <p:nvPr/>
        </p:nvSpPr>
        <p:spPr>
          <a:xfrm>
            <a:off x="381000" y="4811477"/>
            <a:ext cx="1030410" cy="400110"/>
          </a:xfrm>
          <a:prstGeom prst="rect">
            <a:avLst/>
          </a:prstGeom>
          <a:noFill/>
        </p:spPr>
        <p:txBody>
          <a:bodyPr wrap="none" rtlCol="0">
            <a:spAutoFit/>
          </a:bodyPr>
          <a:lstStyle/>
          <a:p>
            <a:r>
              <a:rPr lang="en-US" sz="2000" dirty="0" err="1">
                <a:solidFill>
                  <a:prstClr val="black"/>
                </a:solidFill>
              </a:rPr>
              <a:t>GigaPan</a:t>
            </a:r>
            <a:endParaRPr lang="en-US" sz="2000" dirty="0">
              <a:solidFill>
                <a:prstClr val="black"/>
              </a:solidFill>
            </a:endParaRPr>
          </a:p>
        </p:txBody>
      </p:sp>
      <p:sp>
        <p:nvSpPr>
          <p:cNvPr id="6" name="Rectangle 5"/>
          <p:cNvSpPr/>
          <p:nvPr/>
        </p:nvSpPr>
        <p:spPr>
          <a:xfrm>
            <a:off x="366641" y="5519437"/>
            <a:ext cx="6368538" cy="677108"/>
          </a:xfrm>
          <a:prstGeom prst="rect">
            <a:avLst/>
          </a:prstGeom>
        </p:spPr>
        <p:txBody>
          <a:bodyPr wrap="none">
            <a:spAutoFit/>
          </a:bodyPr>
          <a:lstStyle/>
          <a:p>
            <a:r>
              <a:rPr lang="en-US" sz="2000" dirty="0">
                <a:solidFill>
                  <a:prstClr val="black"/>
                </a:solidFill>
              </a:rPr>
              <a:t>Also see Google Zoom Views: </a:t>
            </a:r>
          </a:p>
          <a:p>
            <a:r>
              <a:rPr lang="en-US" dirty="0">
                <a:solidFill>
                  <a:prstClr val="black"/>
                </a:solidFill>
                <a:hlinkClick r:id="rId3"/>
              </a:rPr>
              <a:t>https://www.google.com/culturalinstitute/beta/project/gigapixels</a:t>
            </a:r>
            <a:r>
              <a:rPr lang="en-US" dirty="0">
                <a:solidFill>
                  <a:prstClr val="black"/>
                </a:solidFill>
              </a:rPr>
              <a:t> </a:t>
            </a:r>
          </a:p>
        </p:txBody>
      </p:sp>
      <p:pic>
        <p:nvPicPr>
          <p:cNvPr id="207874" name="Picture 2"/>
          <p:cNvPicPr>
            <a:picLocks noChangeAspect="1" noChangeArrowheads="1"/>
          </p:cNvPicPr>
          <p:nvPr/>
        </p:nvPicPr>
        <p:blipFill>
          <a:blip r:embed="rId4" cstate="print"/>
          <a:srcRect/>
          <a:stretch>
            <a:fillRect/>
          </a:stretch>
        </p:blipFill>
        <p:spPr bwMode="auto">
          <a:xfrm>
            <a:off x="0" y="2280473"/>
            <a:ext cx="9144000" cy="2437806"/>
          </a:xfrm>
          <a:prstGeom prst="rect">
            <a:avLst/>
          </a:prstGeom>
          <a:noFill/>
          <a:ln w="9525">
            <a:noFill/>
            <a:miter lim="800000"/>
            <a:headEnd/>
            <a:tailEnd/>
          </a:ln>
        </p:spPr>
      </p:pic>
      <p:sp>
        <p:nvSpPr>
          <p:cNvPr id="8" name="Title 1"/>
          <p:cNvSpPr>
            <a:spLocks noGrp="1"/>
          </p:cNvSpPr>
          <p:nvPr>
            <p:ph type="title"/>
          </p:nvPr>
        </p:nvSpPr>
        <p:spPr/>
        <p:txBody>
          <a:bodyPr/>
          <a:lstStyle/>
          <a:p>
            <a:r>
              <a:rPr lang="en-US" dirty="0"/>
              <a:t>Motivation: Automatic panoramas</a:t>
            </a:r>
          </a:p>
        </p:txBody>
      </p:sp>
    </p:spTree>
    <p:extLst>
      <p:ext uri="{BB962C8B-B14F-4D97-AF65-F5344CB8AC3E}">
        <p14:creationId xmlns:p14="http://schemas.microsoft.com/office/powerpoint/2010/main" val="925856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Why extract features?</a:t>
            </a:r>
          </a:p>
        </p:txBody>
      </p:sp>
      <p:sp>
        <p:nvSpPr>
          <p:cNvPr id="23555" name="Rectangle 3"/>
          <p:cNvSpPr>
            <a:spLocks noGrp="1" noChangeArrowheads="1"/>
          </p:cNvSpPr>
          <p:nvPr>
            <p:ph type="body" idx="1"/>
          </p:nvPr>
        </p:nvSpPr>
        <p:spPr/>
        <p:txBody>
          <a:bodyPr/>
          <a:lstStyle/>
          <a:p>
            <a:pPr>
              <a:buFontTx/>
              <a:buChar char="•"/>
            </a:pPr>
            <a:r>
              <a:rPr lang="en-US"/>
              <a:t>Motivation: panorama stitching</a:t>
            </a:r>
          </a:p>
          <a:p>
            <a:pPr lvl="1"/>
            <a:r>
              <a:rPr lang="en-US"/>
              <a:t>We have two images – how do we combine them?</a:t>
            </a:r>
          </a:p>
        </p:txBody>
      </p:sp>
      <p:pic>
        <p:nvPicPr>
          <p:cNvPr id="23556" name="Picture 4" descr="image1"/>
          <p:cNvPicPr>
            <a:picLocks noChangeAspect="1" noChangeArrowheads="1"/>
          </p:cNvPicPr>
          <p:nvPr/>
        </p:nvPicPr>
        <p:blipFill>
          <a:blip r:embed="rId3" cstate="print"/>
          <a:srcRect/>
          <a:stretch>
            <a:fillRect/>
          </a:stretch>
        </p:blipFill>
        <p:spPr bwMode="auto">
          <a:xfrm>
            <a:off x="859970" y="2906508"/>
            <a:ext cx="3676650" cy="2660650"/>
          </a:xfrm>
          <a:prstGeom prst="rect">
            <a:avLst/>
          </a:prstGeom>
          <a:noFill/>
          <a:ln w="9525">
            <a:noFill/>
            <a:miter lim="800000"/>
            <a:headEnd/>
            <a:tailEnd/>
          </a:ln>
        </p:spPr>
      </p:pic>
      <p:pic>
        <p:nvPicPr>
          <p:cNvPr id="23557" name="Picture 5" descr="image2"/>
          <p:cNvPicPr>
            <a:picLocks noChangeAspect="1" noChangeArrowheads="1"/>
          </p:cNvPicPr>
          <p:nvPr/>
        </p:nvPicPr>
        <p:blipFill>
          <a:blip r:embed="rId4" cstate="print"/>
          <a:srcRect/>
          <a:stretch>
            <a:fillRect/>
          </a:stretch>
        </p:blipFill>
        <p:spPr bwMode="auto">
          <a:xfrm>
            <a:off x="4669970" y="2906508"/>
            <a:ext cx="3676650" cy="2660650"/>
          </a:xfrm>
          <a:prstGeom prst="rect">
            <a:avLst/>
          </a:prstGeom>
          <a:noFill/>
          <a:ln w="9525">
            <a:noFill/>
            <a:miter lim="800000"/>
            <a:headEnd/>
            <a:tailEnd/>
          </a:ln>
        </p:spPr>
      </p:pic>
    </p:spTree>
    <p:extLst>
      <p:ext uri="{BB962C8B-B14F-4D97-AF65-F5344CB8AC3E}">
        <p14:creationId xmlns:p14="http://schemas.microsoft.com/office/powerpoint/2010/main" val="241069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descr="SIFT2"/>
          <p:cNvPicPr>
            <a:picLocks noChangeArrowheads="1"/>
          </p:cNvPicPr>
          <p:nvPr/>
        </p:nvPicPr>
        <p:blipFill>
          <a:blip r:embed="rId3" cstate="print"/>
          <a:srcRect/>
          <a:stretch>
            <a:fillRect/>
          </a:stretch>
        </p:blipFill>
        <p:spPr bwMode="auto">
          <a:xfrm>
            <a:off x="4669971" y="2909887"/>
            <a:ext cx="3675063" cy="2660650"/>
          </a:xfrm>
          <a:prstGeom prst="rect">
            <a:avLst/>
          </a:prstGeom>
          <a:noFill/>
          <a:ln w="9525">
            <a:noFill/>
            <a:miter lim="800000"/>
            <a:headEnd/>
            <a:tailEnd/>
          </a:ln>
        </p:spPr>
      </p:pic>
      <p:pic>
        <p:nvPicPr>
          <p:cNvPr id="24579" name="Picture 7" descr="SIFT1"/>
          <p:cNvPicPr>
            <a:picLocks noChangeAspect="1" noChangeArrowheads="1"/>
          </p:cNvPicPr>
          <p:nvPr/>
        </p:nvPicPr>
        <p:blipFill>
          <a:blip r:embed="rId4" cstate="print"/>
          <a:srcRect/>
          <a:stretch>
            <a:fillRect/>
          </a:stretch>
        </p:blipFill>
        <p:spPr bwMode="auto">
          <a:xfrm>
            <a:off x="859971" y="2909887"/>
            <a:ext cx="3675063" cy="2663825"/>
          </a:xfrm>
          <a:prstGeom prst="rect">
            <a:avLst/>
          </a:prstGeom>
          <a:noFill/>
          <a:ln w="9525">
            <a:noFill/>
            <a:miter lim="800000"/>
            <a:headEnd/>
            <a:tailEnd/>
          </a:ln>
        </p:spPr>
      </p:pic>
      <p:sp>
        <p:nvSpPr>
          <p:cNvPr id="24580" name="Rectangle 2"/>
          <p:cNvSpPr>
            <a:spLocks noGrp="1" noChangeArrowheads="1"/>
          </p:cNvSpPr>
          <p:nvPr>
            <p:ph type="title"/>
          </p:nvPr>
        </p:nvSpPr>
        <p:spPr/>
        <p:txBody>
          <a:bodyPr/>
          <a:lstStyle/>
          <a:p>
            <a:r>
              <a:rPr lang="en-US"/>
              <a:t>Why extract features?</a:t>
            </a:r>
          </a:p>
        </p:txBody>
      </p:sp>
      <p:sp>
        <p:nvSpPr>
          <p:cNvPr id="24581" name="Rectangle 3"/>
          <p:cNvSpPr>
            <a:spLocks noGrp="1" noChangeArrowheads="1"/>
          </p:cNvSpPr>
          <p:nvPr>
            <p:ph type="body" idx="1"/>
          </p:nvPr>
        </p:nvSpPr>
        <p:spPr/>
        <p:txBody>
          <a:bodyPr/>
          <a:lstStyle/>
          <a:p>
            <a:pPr>
              <a:buFontTx/>
              <a:buChar char="•"/>
            </a:pPr>
            <a:r>
              <a:rPr lang="en-US" dirty="0"/>
              <a:t>Motivation: panorama stitching</a:t>
            </a:r>
          </a:p>
          <a:p>
            <a:pPr lvl="1"/>
            <a:r>
              <a:rPr lang="en-US" dirty="0"/>
              <a:t>We have two images – how do we combine them?</a:t>
            </a:r>
          </a:p>
        </p:txBody>
      </p:sp>
      <p:sp>
        <p:nvSpPr>
          <p:cNvPr id="24582" name="Text Box 14"/>
          <p:cNvSpPr txBox="1">
            <a:spLocks noChangeArrowheads="1"/>
          </p:cNvSpPr>
          <p:nvPr/>
        </p:nvSpPr>
        <p:spPr bwMode="auto">
          <a:xfrm>
            <a:off x="1225096" y="5685513"/>
            <a:ext cx="3863975" cy="519112"/>
          </a:xfrm>
          <a:prstGeom prst="rect">
            <a:avLst/>
          </a:prstGeom>
          <a:noFill/>
          <a:ln w="9525">
            <a:noFill/>
            <a:miter lim="800000"/>
            <a:headEnd/>
            <a:tailEnd/>
          </a:ln>
        </p:spPr>
        <p:txBody>
          <a:bodyPr wrap="none">
            <a:spAutoFit/>
          </a:bodyPr>
          <a:lstStyle/>
          <a:p>
            <a:r>
              <a:rPr lang="en-US" dirty="0"/>
              <a:t>Step 1: extract features</a:t>
            </a:r>
          </a:p>
        </p:txBody>
      </p:sp>
      <p:sp>
        <p:nvSpPr>
          <p:cNvPr id="24584" name="Text Box 15"/>
          <p:cNvSpPr txBox="1">
            <a:spLocks noChangeArrowheads="1"/>
          </p:cNvSpPr>
          <p:nvPr/>
        </p:nvSpPr>
        <p:spPr bwMode="auto">
          <a:xfrm>
            <a:off x="1240971" y="5957877"/>
            <a:ext cx="3765550" cy="519113"/>
          </a:xfrm>
          <a:prstGeom prst="rect">
            <a:avLst/>
          </a:prstGeom>
          <a:noFill/>
          <a:ln w="9525">
            <a:noFill/>
            <a:miter lim="800000"/>
            <a:headEnd/>
            <a:tailEnd/>
          </a:ln>
        </p:spPr>
        <p:txBody>
          <a:bodyPr wrap="none">
            <a:spAutoFit/>
          </a:bodyPr>
          <a:lstStyle/>
          <a:p>
            <a:r>
              <a:rPr lang="en-US" dirty="0"/>
              <a:t>Step 2: match features</a:t>
            </a:r>
          </a:p>
        </p:txBody>
      </p:sp>
      <p:grpSp>
        <p:nvGrpSpPr>
          <p:cNvPr id="3" name="Group 18"/>
          <p:cNvGrpSpPr>
            <a:grpSpLocks/>
          </p:cNvGrpSpPr>
          <p:nvPr/>
        </p:nvGrpSpPr>
        <p:grpSpPr bwMode="auto">
          <a:xfrm>
            <a:off x="3311071" y="3830637"/>
            <a:ext cx="2759075" cy="1514475"/>
            <a:chOff x="2072" y="1924"/>
            <a:chExt cx="1738" cy="954"/>
          </a:xfrm>
        </p:grpSpPr>
        <p:sp>
          <p:nvSpPr>
            <p:cNvPr id="24586" name="Line 8"/>
            <p:cNvSpPr>
              <a:spLocks noChangeShapeType="1"/>
            </p:cNvSpPr>
            <p:nvPr/>
          </p:nvSpPr>
          <p:spPr bwMode="auto">
            <a:xfrm flipV="1">
              <a:off x="2072" y="1924"/>
              <a:ext cx="1200" cy="96"/>
            </a:xfrm>
            <a:prstGeom prst="line">
              <a:avLst/>
            </a:prstGeom>
            <a:noFill/>
            <a:ln w="28575">
              <a:solidFill>
                <a:srgbClr val="FF0000"/>
              </a:solidFill>
              <a:round/>
              <a:headEnd type="triangle" w="med" len="med"/>
              <a:tailEnd type="triangle" w="med" len="med"/>
            </a:ln>
          </p:spPr>
          <p:txBody>
            <a:bodyPr/>
            <a:lstStyle/>
            <a:p>
              <a:endParaRPr lang="en-US"/>
            </a:p>
          </p:txBody>
        </p:sp>
        <p:sp>
          <p:nvSpPr>
            <p:cNvPr id="24587" name="Line 9"/>
            <p:cNvSpPr>
              <a:spLocks noChangeShapeType="1"/>
            </p:cNvSpPr>
            <p:nvPr/>
          </p:nvSpPr>
          <p:spPr bwMode="auto">
            <a:xfrm>
              <a:off x="2666" y="2094"/>
              <a:ext cx="1144" cy="9"/>
            </a:xfrm>
            <a:prstGeom prst="line">
              <a:avLst/>
            </a:prstGeom>
            <a:noFill/>
            <a:ln w="28575">
              <a:solidFill>
                <a:srgbClr val="FF0000"/>
              </a:solidFill>
              <a:round/>
              <a:headEnd type="triangle" w="med" len="med"/>
              <a:tailEnd type="triangle" w="med" len="med"/>
            </a:ln>
          </p:spPr>
          <p:txBody>
            <a:bodyPr/>
            <a:lstStyle/>
            <a:p>
              <a:endParaRPr lang="en-US"/>
            </a:p>
          </p:txBody>
        </p:sp>
        <p:sp>
          <p:nvSpPr>
            <p:cNvPr id="24588" name="Line 10"/>
            <p:cNvSpPr>
              <a:spLocks noChangeShapeType="1"/>
            </p:cNvSpPr>
            <p:nvPr/>
          </p:nvSpPr>
          <p:spPr bwMode="auto">
            <a:xfrm flipV="1">
              <a:off x="2346" y="2788"/>
              <a:ext cx="1070" cy="90"/>
            </a:xfrm>
            <a:prstGeom prst="line">
              <a:avLst/>
            </a:prstGeom>
            <a:noFill/>
            <a:ln w="28575">
              <a:solidFill>
                <a:srgbClr val="FF0000"/>
              </a:solidFill>
              <a:round/>
              <a:headEnd type="triangle" w="med" len="med"/>
              <a:tailEnd type="triangle" w="med" len="med"/>
            </a:ln>
          </p:spPr>
          <p:txBody>
            <a:bodyPr/>
            <a:lstStyle/>
            <a:p>
              <a:endParaRPr lang="en-US"/>
            </a:p>
          </p:txBody>
        </p:sp>
        <p:sp>
          <p:nvSpPr>
            <p:cNvPr id="24589" name="Freeform 11"/>
            <p:cNvSpPr>
              <a:spLocks/>
            </p:cNvSpPr>
            <p:nvPr/>
          </p:nvSpPr>
          <p:spPr bwMode="auto">
            <a:xfrm>
              <a:off x="2617" y="2415"/>
              <a:ext cx="1092" cy="30"/>
            </a:xfrm>
            <a:custGeom>
              <a:avLst/>
              <a:gdLst>
                <a:gd name="T0" fmla="*/ 0 w 1092"/>
                <a:gd name="T1" fmla="*/ 30 h 30"/>
                <a:gd name="T2" fmla="*/ 1092 w 1092"/>
                <a:gd name="T3" fmla="*/ 0 h 30"/>
                <a:gd name="T4" fmla="*/ 0 60000 65536"/>
                <a:gd name="T5" fmla="*/ 0 60000 65536"/>
                <a:gd name="T6" fmla="*/ 0 w 1092"/>
                <a:gd name="T7" fmla="*/ 0 h 30"/>
                <a:gd name="T8" fmla="*/ 1092 w 1092"/>
                <a:gd name="T9" fmla="*/ 30 h 30"/>
              </a:gdLst>
              <a:ahLst/>
              <a:cxnLst>
                <a:cxn ang="T4">
                  <a:pos x="T0" y="T1"/>
                </a:cxn>
                <a:cxn ang="T5">
                  <a:pos x="T2" y="T3"/>
                </a:cxn>
              </a:cxnLst>
              <a:rect l="T6" t="T7" r="T8" b="T9"/>
              <a:pathLst>
                <a:path w="1092" h="30">
                  <a:moveTo>
                    <a:pt x="0" y="30"/>
                  </a:moveTo>
                  <a:lnTo>
                    <a:pt x="1092" y="0"/>
                  </a:lnTo>
                </a:path>
              </a:pathLst>
            </a:custGeom>
            <a:noFill/>
            <a:ln w="28575">
              <a:solidFill>
                <a:srgbClr val="FF0000"/>
              </a:solidFill>
              <a:round/>
              <a:headEnd type="triangle" w="med" len="med"/>
              <a:tailEnd type="triangle" w="med" len="med"/>
            </a:ln>
          </p:spPr>
          <p:txBody>
            <a:bodyPr/>
            <a:lstStyle/>
            <a:p>
              <a:endParaRPr lang="en-US"/>
            </a:p>
          </p:txBody>
        </p:sp>
        <p:sp>
          <p:nvSpPr>
            <p:cNvPr id="24590" name="Line 12"/>
            <p:cNvSpPr>
              <a:spLocks noChangeShapeType="1"/>
            </p:cNvSpPr>
            <p:nvPr/>
          </p:nvSpPr>
          <p:spPr bwMode="auto">
            <a:xfrm flipV="1">
              <a:off x="2170" y="2236"/>
              <a:ext cx="1150" cy="82"/>
            </a:xfrm>
            <a:prstGeom prst="line">
              <a:avLst/>
            </a:prstGeom>
            <a:noFill/>
            <a:ln w="28575">
              <a:solidFill>
                <a:srgbClr val="FF0000"/>
              </a:solidFill>
              <a:round/>
              <a:headEnd type="triangle" w="med" len="med"/>
              <a:tailEnd type="triangle" w="med" len="med"/>
            </a:ln>
          </p:spPr>
          <p:txBody>
            <a:bodyPr/>
            <a:lstStyle/>
            <a:p>
              <a:endParaRPr lang="en-US"/>
            </a:p>
          </p:txBody>
        </p:sp>
        <p:sp>
          <p:nvSpPr>
            <p:cNvPr id="24591" name="Freeform 17"/>
            <p:cNvSpPr>
              <a:spLocks/>
            </p:cNvSpPr>
            <p:nvPr/>
          </p:nvSpPr>
          <p:spPr bwMode="auto">
            <a:xfrm>
              <a:off x="2530" y="2617"/>
              <a:ext cx="1017" cy="65"/>
            </a:xfrm>
            <a:custGeom>
              <a:avLst/>
              <a:gdLst>
                <a:gd name="T0" fmla="*/ 0 w 1017"/>
                <a:gd name="T1" fmla="*/ 65 h 65"/>
                <a:gd name="T2" fmla="*/ 1017 w 1017"/>
                <a:gd name="T3" fmla="*/ 0 h 65"/>
                <a:gd name="T4" fmla="*/ 0 60000 65536"/>
                <a:gd name="T5" fmla="*/ 0 60000 65536"/>
                <a:gd name="T6" fmla="*/ 0 w 1017"/>
                <a:gd name="T7" fmla="*/ 0 h 65"/>
                <a:gd name="T8" fmla="*/ 1017 w 1017"/>
                <a:gd name="T9" fmla="*/ 65 h 65"/>
              </a:gdLst>
              <a:ahLst/>
              <a:cxnLst>
                <a:cxn ang="T4">
                  <a:pos x="T0" y="T1"/>
                </a:cxn>
                <a:cxn ang="T5">
                  <a:pos x="T2" y="T3"/>
                </a:cxn>
              </a:cxnLst>
              <a:rect l="T6" t="T7" r="T8" b="T9"/>
              <a:pathLst>
                <a:path w="1017" h="65">
                  <a:moveTo>
                    <a:pt x="0" y="65"/>
                  </a:moveTo>
                  <a:lnTo>
                    <a:pt x="1017" y="0"/>
                  </a:lnTo>
                </a:path>
              </a:pathLst>
            </a:custGeom>
            <a:noFill/>
            <a:ln w="28575">
              <a:solidFill>
                <a:srgbClr val="FF0000"/>
              </a:solidFill>
              <a:round/>
              <a:headEnd type="triangle" w="med" len="med"/>
              <a:tailEnd type="triangle" w="med" len="med"/>
            </a:ln>
          </p:spPr>
          <p:txBody>
            <a:bodyPr/>
            <a:lstStyle/>
            <a:p>
              <a:endParaRPr lang="en-US"/>
            </a:p>
          </p:txBody>
        </p:sp>
      </p:grpSp>
    </p:spTree>
    <p:extLst>
      <p:ext uri="{BB962C8B-B14F-4D97-AF65-F5344CB8AC3E}">
        <p14:creationId xmlns:p14="http://schemas.microsoft.com/office/powerpoint/2010/main" val="29865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Why extract features?</a:t>
            </a:r>
          </a:p>
        </p:txBody>
      </p:sp>
      <p:sp>
        <p:nvSpPr>
          <p:cNvPr id="25603" name="Rectangle 3"/>
          <p:cNvSpPr>
            <a:spLocks noGrp="1" noChangeArrowheads="1"/>
          </p:cNvSpPr>
          <p:nvPr>
            <p:ph type="body" idx="1"/>
          </p:nvPr>
        </p:nvSpPr>
        <p:spPr/>
        <p:txBody>
          <a:bodyPr/>
          <a:lstStyle/>
          <a:p>
            <a:pPr>
              <a:buFontTx/>
              <a:buChar char="•"/>
            </a:pPr>
            <a:r>
              <a:rPr lang="en-US" dirty="0"/>
              <a:t>Motivation: panorama stitching</a:t>
            </a:r>
          </a:p>
          <a:p>
            <a:pPr lvl="1"/>
            <a:r>
              <a:rPr lang="en-US" dirty="0"/>
              <a:t>We have two images – how do we combine them?</a:t>
            </a:r>
          </a:p>
        </p:txBody>
      </p:sp>
      <p:pic>
        <p:nvPicPr>
          <p:cNvPr id="25607" name="Picture 16" descr="homography"/>
          <p:cNvPicPr>
            <a:picLocks noChangeAspect="1" noChangeArrowheads="1"/>
          </p:cNvPicPr>
          <p:nvPr/>
        </p:nvPicPr>
        <p:blipFill>
          <a:blip r:embed="rId3" cstate="print"/>
          <a:srcRect/>
          <a:stretch>
            <a:fillRect/>
          </a:stretch>
        </p:blipFill>
        <p:spPr bwMode="auto">
          <a:xfrm>
            <a:off x="1879827" y="2732311"/>
            <a:ext cx="5691187" cy="2846388"/>
          </a:xfrm>
          <a:prstGeom prst="rect">
            <a:avLst/>
          </a:prstGeom>
          <a:noFill/>
          <a:ln w="9525">
            <a:noFill/>
            <a:miter lim="800000"/>
            <a:headEnd/>
            <a:tailEnd/>
          </a:ln>
        </p:spPr>
      </p:pic>
      <p:sp>
        <p:nvSpPr>
          <p:cNvPr id="8" name="Text Box 14"/>
          <p:cNvSpPr txBox="1">
            <a:spLocks noChangeArrowheads="1"/>
          </p:cNvSpPr>
          <p:nvPr/>
        </p:nvSpPr>
        <p:spPr bwMode="auto">
          <a:xfrm>
            <a:off x="1225096" y="5685513"/>
            <a:ext cx="3863975" cy="519112"/>
          </a:xfrm>
          <a:prstGeom prst="rect">
            <a:avLst/>
          </a:prstGeom>
          <a:noFill/>
          <a:ln w="9525">
            <a:noFill/>
            <a:miter lim="800000"/>
            <a:headEnd/>
            <a:tailEnd/>
          </a:ln>
        </p:spPr>
        <p:txBody>
          <a:bodyPr wrap="none">
            <a:spAutoFit/>
          </a:bodyPr>
          <a:lstStyle/>
          <a:p>
            <a:r>
              <a:rPr lang="en-US" dirty="0"/>
              <a:t>Step 1: extract features</a:t>
            </a:r>
          </a:p>
        </p:txBody>
      </p:sp>
      <p:sp>
        <p:nvSpPr>
          <p:cNvPr id="9" name="Text Box 15"/>
          <p:cNvSpPr txBox="1">
            <a:spLocks noChangeArrowheads="1"/>
          </p:cNvSpPr>
          <p:nvPr/>
        </p:nvSpPr>
        <p:spPr bwMode="auto">
          <a:xfrm>
            <a:off x="1240971" y="5957877"/>
            <a:ext cx="3765550" cy="519113"/>
          </a:xfrm>
          <a:prstGeom prst="rect">
            <a:avLst/>
          </a:prstGeom>
          <a:noFill/>
          <a:ln w="9525">
            <a:noFill/>
            <a:miter lim="800000"/>
            <a:headEnd/>
            <a:tailEnd/>
          </a:ln>
        </p:spPr>
        <p:txBody>
          <a:bodyPr wrap="none">
            <a:spAutoFit/>
          </a:bodyPr>
          <a:lstStyle/>
          <a:p>
            <a:r>
              <a:rPr lang="en-US" dirty="0"/>
              <a:t>Step 2: match features</a:t>
            </a:r>
          </a:p>
        </p:txBody>
      </p:sp>
      <p:sp>
        <p:nvSpPr>
          <p:cNvPr id="10" name="Text Box 15"/>
          <p:cNvSpPr txBox="1">
            <a:spLocks noChangeArrowheads="1"/>
          </p:cNvSpPr>
          <p:nvPr/>
        </p:nvSpPr>
        <p:spPr bwMode="auto">
          <a:xfrm>
            <a:off x="1240970" y="6230020"/>
            <a:ext cx="2047740" cy="369332"/>
          </a:xfrm>
          <a:prstGeom prst="rect">
            <a:avLst/>
          </a:prstGeom>
          <a:noFill/>
          <a:ln w="9525">
            <a:noFill/>
            <a:miter lim="800000"/>
            <a:headEnd/>
            <a:tailEnd/>
          </a:ln>
        </p:spPr>
        <p:txBody>
          <a:bodyPr wrap="none">
            <a:spAutoFit/>
          </a:bodyPr>
          <a:lstStyle/>
          <a:p>
            <a:r>
              <a:rPr lang="en-US" dirty="0"/>
              <a:t>Step 3: align images</a:t>
            </a:r>
          </a:p>
        </p:txBody>
      </p:sp>
    </p:spTree>
    <p:extLst>
      <p:ext uri="{BB962C8B-B14F-4D97-AF65-F5344CB8AC3E}">
        <p14:creationId xmlns:p14="http://schemas.microsoft.com/office/powerpoint/2010/main" val="404130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Visual SLAM</a:t>
            </a:r>
          </a:p>
        </p:txBody>
      </p:sp>
      <p:sp>
        <p:nvSpPr>
          <p:cNvPr id="3" name="Content Placeholder 2"/>
          <p:cNvSpPr>
            <a:spLocks noGrp="1"/>
          </p:cNvSpPr>
          <p:nvPr>
            <p:ph idx="1"/>
          </p:nvPr>
        </p:nvSpPr>
        <p:spPr/>
        <p:txBody>
          <a:bodyPr/>
          <a:lstStyle/>
          <a:p>
            <a:r>
              <a:rPr lang="en-US" dirty="0"/>
              <a:t>(aka Simultaneous Localization and Mapping)</a:t>
            </a:r>
          </a:p>
        </p:txBody>
      </p:sp>
      <p:pic>
        <p:nvPicPr>
          <p:cNvPr id="230402" name="Picture 2" descr="phone.jpg (937×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1728788"/>
            <a:ext cx="8924925"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64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Image matching</a:t>
            </a:r>
          </a:p>
        </p:txBody>
      </p:sp>
      <p:pic>
        <p:nvPicPr>
          <p:cNvPr id="17411" name="Picture 2" descr="http://farm1.static.flickr.com/47/136915456_c6f719ea3f.jpg?v=0"/>
          <p:cNvPicPr>
            <a:picLocks noChangeAspect="1" noChangeArrowheads="1"/>
          </p:cNvPicPr>
          <p:nvPr/>
        </p:nvPicPr>
        <p:blipFill>
          <a:blip r:embed="rId3" cstate="print"/>
          <a:srcRect/>
          <a:stretch>
            <a:fillRect/>
          </a:stretch>
        </p:blipFill>
        <p:spPr bwMode="auto">
          <a:xfrm>
            <a:off x="560620" y="2241109"/>
            <a:ext cx="3949700" cy="2962275"/>
          </a:xfrm>
          <a:prstGeom prst="rect">
            <a:avLst/>
          </a:prstGeom>
          <a:noFill/>
          <a:ln w="9525">
            <a:noFill/>
            <a:miter lim="800000"/>
            <a:headEnd/>
            <a:tailEnd/>
          </a:ln>
        </p:spPr>
      </p:pic>
      <p:sp>
        <p:nvSpPr>
          <p:cNvPr id="17412" name="TextBox 4"/>
          <p:cNvSpPr txBox="1">
            <a:spLocks noChangeArrowheads="1"/>
          </p:cNvSpPr>
          <p:nvPr/>
        </p:nvSpPr>
        <p:spPr bwMode="auto">
          <a:xfrm>
            <a:off x="636820" y="5279584"/>
            <a:ext cx="3619500" cy="338138"/>
          </a:xfrm>
          <a:prstGeom prst="rect">
            <a:avLst/>
          </a:prstGeom>
          <a:noFill/>
          <a:ln w="9525">
            <a:noFill/>
            <a:miter lim="800000"/>
            <a:headEnd/>
            <a:tailEnd/>
          </a:ln>
        </p:spPr>
        <p:txBody>
          <a:bodyPr>
            <a:spAutoFit/>
          </a:bodyPr>
          <a:lstStyle/>
          <a:p>
            <a:pPr algn="ctr"/>
            <a:r>
              <a:rPr lang="en-US" sz="1600" dirty="0">
                <a:solidFill>
                  <a:prstClr val="black"/>
                </a:solidFill>
              </a:rPr>
              <a:t>by </a:t>
            </a:r>
            <a:r>
              <a:rPr lang="en-US" sz="1600" dirty="0">
                <a:solidFill>
                  <a:prstClr val="black"/>
                </a:solidFill>
                <a:hlinkClick r:id="rId4"/>
              </a:rPr>
              <a:t>Diva Sian</a:t>
            </a:r>
            <a:endParaRPr lang="en-US" sz="1600" dirty="0">
              <a:solidFill>
                <a:prstClr val="black"/>
              </a:solidFill>
            </a:endParaRPr>
          </a:p>
        </p:txBody>
      </p:sp>
      <p:sp>
        <p:nvSpPr>
          <p:cNvPr id="17413" name="TextBox 6"/>
          <p:cNvSpPr txBox="1">
            <a:spLocks noChangeArrowheads="1"/>
          </p:cNvSpPr>
          <p:nvPr/>
        </p:nvSpPr>
        <p:spPr bwMode="auto">
          <a:xfrm>
            <a:off x="4942120" y="6041584"/>
            <a:ext cx="3619500" cy="338138"/>
          </a:xfrm>
          <a:prstGeom prst="rect">
            <a:avLst/>
          </a:prstGeom>
          <a:noFill/>
          <a:ln w="9525">
            <a:noFill/>
            <a:miter lim="800000"/>
            <a:headEnd/>
            <a:tailEnd/>
          </a:ln>
        </p:spPr>
        <p:txBody>
          <a:bodyPr>
            <a:spAutoFit/>
          </a:bodyPr>
          <a:lstStyle/>
          <a:p>
            <a:pPr algn="ctr"/>
            <a:r>
              <a:rPr lang="en-US" sz="1600">
                <a:solidFill>
                  <a:prstClr val="black"/>
                </a:solidFill>
              </a:rPr>
              <a:t>by </a:t>
            </a:r>
            <a:r>
              <a:rPr lang="en-US" sz="1600">
                <a:solidFill>
                  <a:prstClr val="black"/>
                </a:solidFill>
                <a:hlinkClick r:id="rId5"/>
              </a:rPr>
              <a:t>swashford</a:t>
            </a:r>
            <a:endParaRPr lang="en-US" sz="1600">
              <a:solidFill>
                <a:prstClr val="black"/>
              </a:solidFill>
            </a:endParaRPr>
          </a:p>
        </p:txBody>
      </p:sp>
      <p:pic>
        <p:nvPicPr>
          <p:cNvPr id="17414" name="Picture 6" descr="http://farm1.static.flickr.com/150/428567562_c51726836e.jpg?v=1174430488"/>
          <p:cNvPicPr>
            <a:picLocks noChangeAspect="1" noChangeArrowheads="1"/>
          </p:cNvPicPr>
          <p:nvPr/>
        </p:nvPicPr>
        <p:blipFill>
          <a:blip r:embed="rId6" cstate="print"/>
          <a:srcRect/>
          <a:stretch>
            <a:fillRect/>
          </a:stretch>
        </p:blipFill>
        <p:spPr bwMode="auto">
          <a:xfrm>
            <a:off x="5104045" y="1545784"/>
            <a:ext cx="3343275" cy="4457700"/>
          </a:xfrm>
          <a:prstGeom prst="rect">
            <a:avLst/>
          </a:prstGeom>
          <a:noFill/>
          <a:ln w="9525">
            <a:noFill/>
            <a:miter lim="800000"/>
            <a:headEnd/>
            <a:tailEnd/>
          </a:ln>
        </p:spPr>
      </p:pic>
      <p:sp>
        <p:nvSpPr>
          <p:cNvPr id="17415" name="TextBox 7"/>
          <p:cNvSpPr txBox="1">
            <a:spLocks noChangeArrowheads="1"/>
          </p:cNvSpPr>
          <p:nvPr>
            <p:custDataLst>
              <p:tags r:id="rId1"/>
            </p:custDataLst>
          </p:nvPr>
        </p:nvSpPr>
        <p:spPr bwMode="auto">
          <a:xfrm>
            <a:off x="0" y="7112000"/>
            <a:ext cx="9144000" cy="830263"/>
          </a:xfrm>
          <a:prstGeom prst="rect">
            <a:avLst/>
          </a:prstGeom>
          <a:noFill/>
          <a:ln w="9525">
            <a:noFill/>
            <a:miter lim="800000"/>
            <a:headEnd/>
            <a:tailEnd/>
          </a:ln>
        </p:spPr>
        <p:txBody>
          <a:bodyPr>
            <a:spAutoFit/>
          </a:bodyPr>
          <a:lstStyle/>
          <a:p>
            <a:r>
              <a:rPr lang="en-US">
                <a:solidFill>
                  <a:prstClr val="black"/>
                </a:solidFill>
              </a:rPr>
              <a:t>TexPoint fonts used in EMF. </a:t>
            </a:r>
          </a:p>
          <a:p>
            <a:r>
              <a:rPr lang="en-US">
                <a:solidFill>
                  <a:prstClr val="black"/>
                </a:solidFill>
              </a:rPr>
              <a:t>Read the TexPoint manual before you delete this box.: </a:t>
            </a:r>
            <a:r>
              <a:rPr lang="en-US">
                <a:solidFill>
                  <a:prstClr val="black"/>
                </a:solidFill>
                <a:latin typeface="CMEX10" pitchFamily="34" charset="0"/>
              </a:rPr>
              <a:t>A</a:t>
            </a:r>
            <a:r>
              <a:rPr lang="en-US">
                <a:solidFill>
                  <a:prstClr val="black"/>
                </a:solidFill>
                <a:latin typeface="CMMI7" pitchFamily="34" charset="0"/>
              </a:rPr>
              <a:t>A</a:t>
            </a:r>
            <a:r>
              <a:rPr lang="en-US">
                <a:solidFill>
                  <a:prstClr val="black"/>
                </a:solidFill>
                <a:latin typeface="CMR10" pitchFamily="34" charset="0"/>
              </a:rPr>
              <a:t>A</a:t>
            </a:r>
            <a:r>
              <a:rPr lang="en-US">
                <a:solidFill>
                  <a:prstClr val="black"/>
                </a:solidFill>
                <a:latin typeface="CMMI10" pitchFamily="34" charset="0"/>
              </a:rPr>
              <a:t>A</a:t>
            </a:r>
            <a:r>
              <a:rPr lang="en-US">
                <a:solidFill>
                  <a:prstClr val="black"/>
                </a:solidFill>
                <a:latin typeface="CMSY10" pitchFamily="34" charset="0"/>
              </a:rPr>
              <a:t>A</a:t>
            </a:r>
            <a:r>
              <a:rPr lang="en-US">
                <a:solidFill>
                  <a:prstClr val="black"/>
                </a:solidFill>
                <a:latin typeface="CMR7" pitchFamily="34" charset="0"/>
              </a:rPr>
              <a:t>A</a:t>
            </a:r>
            <a:endParaRPr lang="en-US">
              <a:solidFill>
                <a:prstClr val="black"/>
              </a:solidFill>
            </a:endParaRPr>
          </a:p>
        </p:txBody>
      </p:sp>
    </p:spTree>
    <p:extLst>
      <p:ext uri="{BB962C8B-B14F-4D97-AF65-F5344CB8AC3E}">
        <p14:creationId xmlns:p14="http://schemas.microsoft.com/office/powerpoint/2010/main" val="3314507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Harder case</a:t>
            </a:r>
          </a:p>
        </p:txBody>
      </p:sp>
      <p:pic>
        <p:nvPicPr>
          <p:cNvPr id="18435" name="Picture 2" descr="http://farm1.static.flickr.com/47/136915456_c6f719ea3f.jpg?v=0"/>
          <p:cNvPicPr>
            <a:picLocks noChangeAspect="1" noChangeArrowheads="1"/>
          </p:cNvPicPr>
          <p:nvPr/>
        </p:nvPicPr>
        <p:blipFill>
          <a:blip r:embed="rId2" cstate="print"/>
          <a:srcRect/>
          <a:stretch>
            <a:fillRect/>
          </a:stretch>
        </p:blipFill>
        <p:spPr bwMode="auto">
          <a:xfrm>
            <a:off x="429986" y="2121353"/>
            <a:ext cx="3949700" cy="2962275"/>
          </a:xfrm>
          <a:prstGeom prst="rect">
            <a:avLst/>
          </a:prstGeom>
          <a:noFill/>
          <a:ln w="9525">
            <a:noFill/>
            <a:miter lim="800000"/>
            <a:headEnd/>
            <a:tailEnd/>
          </a:ln>
        </p:spPr>
      </p:pic>
      <p:sp>
        <p:nvSpPr>
          <p:cNvPr id="18436" name="TextBox 4"/>
          <p:cNvSpPr txBox="1">
            <a:spLocks noChangeArrowheads="1"/>
          </p:cNvSpPr>
          <p:nvPr/>
        </p:nvSpPr>
        <p:spPr bwMode="auto">
          <a:xfrm>
            <a:off x="506186" y="5159828"/>
            <a:ext cx="3619500" cy="338138"/>
          </a:xfrm>
          <a:prstGeom prst="rect">
            <a:avLst/>
          </a:prstGeom>
          <a:noFill/>
          <a:ln w="9525">
            <a:noFill/>
            <a:miter lim="800000"/>
            <a:headEnd/>
            <a:tailEnd/>
          </a:ln>
        </p:spPr>
        <p:txBody>
          <a:bodyPr>
            <a:spAutoFit/>
          </a:bodyPr>
          <a:lstStyle/>
          <a:p>
            <a:pPr algn="ctr"/>
            <a:r>
              <a:rPr lang="en-US" sz="1600">
                <a:solidFill>
                  <a:prstClr val="black"/>
                </a:solidFill>
              </a:rPr>
              <a:t>by </a:t>
            </a:r>
            <a:r>
              <a:rPr lang="en-US" sz="1600">
                <a:solidFill>
                  <a:prstClr val="black"/>
                </a:solidFill>
                <a:hlinkClick r:id="rId3"/>
              </a:rPr>
              <a:t>Diva Sian</a:t>
            </a:r>
            <a:endParaRPr lang="en-US" sz="1600">
              <a:solidFill>
                <a:prstClr val="black"/>
              </a:solidFill>
            </a:endParaRPr>
          </a:p>
        </p:txBody>
      </p:sp>
      <p:pic>
        <p:nvPicPr>
          <p:cNvPr id="18437" name="Picture 4" descr="http://farm1.static.flickr.com/133/328570837_37b6289916.jpg?v=0"/>
          <p:cNvPicPr>
            <a:picLocks noChangeAspect="1" noChangeArrowheads="1"/>
          </p:cNvPicPr>
          <p:nvPr/>
        </p:nvPicPr>
        <p:blipFill>
          <a:blip r:embed="rId4" cstate="print"/>
          <a:srcRect/>
          <a:stretch>
            <a:fillRect/>
          </a:stretch>
        </p:blipFill>
        <p:spPr bwMode="auto">
          <a:xfrm>
            <a:off x="4601936" y="2154691"/>
            <a:ext cx="4171950" cy="2928937"/>
          </a:xfrm>
          <a:prstGeom prst="rect">
            <a:avLst/>
          </a:prstGeom>
          <a:noFill/>
          <a:ln w="9525">
            <a:noFill/>
            <a:miter lim="800000"/>
            <a:headEnd/>
            <a:tailEnd/>
          </a:ln>
        </p:spPr>
      </p:pic>
      <p:sp>
        <p:nvSpPr>
          <p:cNvPr id="18438" name="TextBox 6"/>
          <p:cNvSpPr txBox="1">
            <a:spLocks noChangeArrowheads="1"/>
          </p:cNvSpPr>
          <p:nvPr/>
        </p:nvSpPr>
        <p:spPr bwMode="auto">
          <a:xfrm>
            <a:off x="4963886" y="5159828"/>
            <a:ext cx="3619500" cy="338138"/>
          </a:xfrm>
          <a:prstGeom prst="rect">
            <a:avLst/>
          </a:prstGeom>
          <a:noFill/>
          <a:ln w="9525">
            <a:noFill/>
            <a:miter lim="800000"/>
            <a:headEnd/>
            <a:tailEnd/>
          </a:ln>
        </p:spPr>
        <p:txBody>
          <a:bodyPr>
            <a:spAutoFit/>
          </a:bodyPr>
          <a:lstStyle/>
          <a:p>
            <a:pPr algn="ctr"/>
            <a:r>
              <a:rPr lang="en-US" sz="1600">
                <a:solidFill>
                  <a:prstClr val="black"/>
                </a:solidFill>
              </a:rPr>
              <a:t>by </a:t>
            </a:r>
            <a:r>
              <a:rPr lang="en-US" sz="1600">
                <a:solidFill>
                  <a:prstClr val="black"/>
                </a:solidFill>
                <a:hlinkClick r:id="rId5"/>
              </a:rPr>
              <a:t>scgbt</a:t>
            </a:r>
            <a:endParaRPr lang="en-US" sz="1600">
              <a:solidFill>
                <a:prstClr val="black"/>
              </a:solidFill>
            </a:endParaRPr>
          </a:p>
        </p:txBody>
      </p:sp>
    </p:spTree>
    <p:extLst>
      <p:ext uri="{BB962C8B-B14F-4D97-AF65-F5344CB8AC3E}">
        <p14:creationId xmlns:p14="http://schemas.microsoft.com/office/powerpoint/2010/main" val="358709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691508-4C7E-4DB3-8280-17F70A6EFA9E}"/>
              </a:ext>
            </a:extLst>
          </p:cNvPr>
          <p:cNvSpPr>
            <a:spLocks noGrp="1"/>
          </p:cNvSpPr>
          <p:nvPr>
            <p:ph type="title"/>
          </p:nvPr>
        </p:nvSpPr>
        <p:spPr/>
        <p:txBody>
          <a:bodyPr>
            <a:normAutofit fontScale="90000"/>
          </a:bodyPr>
          <a:lstStyle/>
          <a:p>
            <a:r>
              <a:rPr lang="en-US" dirty="0"/>
              <a:t>Application Of Feature Detection And Matching</a:t>
            </a:r>
            <a:endParaRPr lang="en-IN" dirty="0"/>
          </a:p>
        </p:txBody>
      </p:sp>
      <p:sp>
        <p:nvSpPr>
          <p:cNvPr id="3" name="Content Placeholder 2">
            <a:extLst>
              <a:ext uri="{FF2B5EF4-FFF2-40B4-BE49-F238E27FC236}">
                <a16:creationId xmlns:a16="http://schemas.microsoft.com/office/drawing/2014/main" xmlns="" id="{0E64B7C9-2ADA-4900-B6C9-A7D6F13158ED}"/>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dirty="0">
                <a:solidFill>
                  <a:srgbClr val="292929"/>
                </a:solidFill>
                <a:effectLst/>
                <a:latin typeface="charter"/>
              </a:rPr>
              <a:t>Automate object tracking</a:t>
            </a:r>
          </a:p>
          <a:p>
            <a:pPr algn="l">
              <a:buFont typeface="Arial" panose="020B0604020202020204" pitchFamily="34" charset="0"/>
              <a:buChar char="•"/>
            </a:pPr>
            <a:r>
              <a:rPr lang="en-US" b="0" i="0" dirty="0">
                <a:solidFill>
                  <a:srgbClr val="292929"/>
                </a:solidFill>
                <a:effectLst/>
                <a:latin typeface="charter"/>
              </a:rPr>
              <a:t>Point matching for computing disparity</a:t>
            </a:r>
          </a:p>
          <a:p>
            <a:pPr algn="l">
              <a:buFont typeface="Arial" panose="020B0604020202020204" pitchFamily="34" charset="0"/>
              <a:buChar char="•"/>
            </a:pPr>
            <a:r>
              <a:rPr lang="en-US" b="0" i="0" dirty="0">
                <a:solidFill>
                  <a:srgbClr val="292929"/>
                </a:solidFill>
                <a:effectLst/>
                <a:latin typeface="charter"/>
              </a:rPr>
              <a:t>Stereo calibration(Estimation of the fundamental matrix)</a:t>
            </a:r>
          </a:p>
          <a:p>
            <a:pPr algn="l">
              <a:buFont typeface="Arial" panose="020B0604020202020204" pitchFamily="34" charset="0"/>
              <a:buChar char="•"/>
            </a:pPr>
            <a:r>
              <a:rPr lang="en-US" b="0" i="0" dirty="0">
                <a:solidFill>
                  <a:srgbClr val="292929"/>
                </a:solidFill>
                <a:effectLst/>
                <a:latin typeface="charter"/>
              </a:rPr>
              <a:t>Motion-based segmentation</a:t>
            </a:r>
          </a:p>
          <a:p>
            <a:pPr algn="l">
              <a:buFont typeface="Arial" panose="020B0604020202020204" pitchFamily="34" charset="0"/>
              <a:buChar char="•"/>
            </a:pPr>
            <a:r>
              <a:rPr lang="en-US" b="0" i="0" dirty="0">
                <a:solidFill>
                  <a:srgbClr val="292929"/>
                </a:solidFill>
                <a:effectLst/>
                <a:latin typeface="charter"/>
              </a:rPr>
              <a:t>Recognition</a:t>
            </a:r>
          </a:p>
          <a:p>
            <a:pPr algn="l">
              <a:buFont typeface="Arial" panose="020B0604020202020204" pitchFamily="34" charset="0"/>
              <a:buChar char="•"/>
            </a:pPr>
            <a:r>
              <a:rPr lang="en-US" b="0" i="0" dirty="0">
                <a:solidFill>
                  <a:srgbClr val="292929"/>
                </a:solidFill>
                <a:effectLst/>
                <a:latin typeface="charter"/>
              </a:rPr>
              <a:t>3D object reconstruction</a:t>
            </a:r>
          </a:p>
          <a:p>
            <a:pPr algn="l">
              <a:buFont typeface="Arial" panose="020B0604020202020204" pitchFamily="34" charset="0"/>
              <a:buChar char="•"/>
            </a:pPr>
            <a:r>
              <a:rPr lang="en-US" b="0" i="0" dirty="0">
                <a:solidFill>
                  <a:srgbClr val="292929"/>
                </a:solidFill>
                <a:effectLst/>
                <a:latin typeface="charter"/>
              </a:rPr>
              <a:t>Robot navigation</a:t>
            </a:r>
          </a:p>
          <a:p>
            <a:pPr algn="l">
              <a:buFont typeface="Arial" panose="020B0604020202020204" pitchFamily="34" charset="0"/>
              <a:buChar char="•"/>
            </a:pPr>
            <a:r>
              <a:rPr lang="en-US" b="0" i="0" dirty="0">
                <a:solidFill>
                  <a:srgbClr val="292929"/>
                </a:solidFill>
                <a:effectLst/>
                <a:latin typeface="charter"/>
              </a:rPr>
              <a:t>Image retrieval and indexing</a:t>
            </a:r>
          </a:p>
          <a:p>
            <a:pPr marL="0" indent="0">
              <a:buNone/>
            </a:pPr>
            <a:endParaRPr lang="en-IN" dirty="0"/>
          </a:p>
        </p:txBody>
      </p:sp>
    </p:spTree>
    <p:extLst>
      <p:ext uri="{BB962C8B-B14F-4D97-AF65-F5344CB8AC3E}">
        <p14:creationId xmlns:p14="http://schemas.microsoft.com/office/powerpoint/2010/main" val="189932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p:cNvPicPr>
            <a:picLocks noChangeAspect="1" noChangeArrowheads="1"/>
          </p:cNvPicPr>
          <p:nvPr/>
        </p:nvPicPr>
        <p:blipFill>
          <a:blip r:embed="rId2" cstate="print"/>
          <a:srcRect/>
          <a:stretch>
            <a:fillRect/>
          </a:stretch>
        </p:blipFill>
        <p:spPr bwMode="auto">
          <a:xfrm>
            <a:off x="4572000" y="1447800"/>
            <a:ext cx="4419600" cy="4419600"/>
          </a:xfrm>
          <a:prstGeom prst="rect">
            <a:avLst/>
          </a:prstGeom>
          <a:noFill/>
          <a:ln w="9525">
            <a:noFill/>
            <a:miter lim="800000"/>
            <a:headEnd/>
            <a:tailEnd/>
          </a:ln>
        </p:spPr>
      </p:pic>
      <p:pic>
        <p:nvPicPr>
          <p:cNvPr id="20483" name="Picture 5"/>
          <p:cNvPicPr>
            <a:picLocks noChangeAspect="1" noChangeArrowheads="1"/>
          </p:cNvPicPr>
          <p:nvPr/>
        </p:nvPicPr>
        <p:blipFill>
          <a:blip r:embed="rId3" cstate="print"/>
          <a:srcRect/>
          <a:stretch>
            <a:fillRect/>
          </a:stretch>
        </p:blipFill>
        <p:spPr bwMode="auto">
          <a:xfrm>
            <a:off x="152400" y="1447800"/>
            <a:ext cx="4419600" cy="4419600"/>
          </a:xfrm>
          <a:prstGeom prst="rect">
            <a:avLst/>
          </a:prstGeom>
          <a:noFill/>
          <a:ln w="9525">
            <a:noFill/>
            <a:miter lim="800000"/>
            <a:headEnd/>
            <a:tailEnd/>
          </a:ln>
        </p:spPr>
      </p:pic>
      <p:sp>
        <p:nvSpPr>
          <p:cNvPr id="20484" name="Title 1"/>
          <p:cNvSpPr>
            <a:spLocks noGrp="1"/>
          </p:cNvSpPr>
          <p:nvPr>
            <p:ph type="title"/>
          </p:nvPr>
        </p:nvSpPr>
        <p:spPr/>
        <p:txBody>
          <a:bodyPr/>
          <a:lstStyle/>
          <a:p>
            <a:r>
              <a:rPr lang="en-US"/>
              <a:t>Harder still?</a:t>
            </a:r>
          </a:p>
        </p:txBody>
      </p:sp>
    </p:spTree>
    <p:extLst>
      <p:ext uri="{BB962C8B-B14F-4D97-AF65-F5344CB8AC3E}">
        <p14:creationId xmlns:p14="http://schemas.microsoft.com/office/powerpoint/2010/main" val="220020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3" cstate="print"/>
          <a:srcRect/>
          <a:stretch>
            <a:fillRect/>
          </a:stretch>
        </p:blipFill>
        <p:spPr bwMode="auto">
          <a:xfrm>
            <a:off x="4572000" y="1447800"/>
            <a:ext cx="4419600" cy="4419600"/>
          </a:xfrm>
          <a:prstGeom prst="rect">
            <a:avLst/>
          </a:prstGeom>
          <a:noFill/>
          <a:ln w="9525">
            <a:noFill/>
            <a:miter lim="800000"/>
            <a:headEnd/>
            <a:tailEnd/>
          </a:ln>
        </p:spPr>
      </p:pic>
      <p:pic>
        <p:nvPicPr>
          <p:cNvPr id="21507" name="Picture 2"/>
          <p:cNvPicPr>
            <a:picLocks noChangeAspect="1" noChangeArrowheads="1"/>
          </p:cNvPicPr>
          <p:nvPr/>
        </p:nvPicPr>
        <p:blipFill>
          <a:blip r:embed="rId4" cstate="print"/>
          <a:srcRect/>
          <a:stretch>
            <a:fillRect/>
          </a:stretch>
        </p:blipFill>
        <p:spPr bwMode="auto">
          <a:xfrm>
            <a:off x="152400" y="1447800"/>
            <a:ext cx="4419600" cy="4419600"/>
          </a:xfrm>
          <a:prstGeom prst="rect">
            <a:avLst/>
          </a:prstGeom>
          <a:noFill/>
          <a:ln w="9525">
            <a:noFill/>
            <a:miter lim="800000"/>
            <a:headEnd/>
            <a:tailEnd/>
          </a:ln>
        </p:spPr>
      </p:pic>
      <p:sp>
        <p:nvSpPr>
          <p:cNvPr id="21508" name="TextBox 6"/>
          <p:cNvSpPr txBox="1">
            <a:spLocks noChangeArrowheads="1"/>
          </p:cNvSpPr>
          <p:nvPr/>
        </p:nvSpPr>
        <p:spPr bwMode="auto">
          <a:xfrm>
            <a:off x="2781300" y="5910263"/>
            <a:ext cx="3619500" cy="584775"/>
          </a:xfrm>
          <a:prstGeom prst="rect">
            <a:avLst/>
          </a:prstGeom>
          <a:noFill/>
          <a:ln w="9525">
            <a:noFill/>
            <a:miter lim="800000"/>
            <a:headEnd/>
            <a:tailEnd/>
          </a:ln>
        </p:spPr>
        <p:txBody>
          <a:bodyPr>
            <a:spAutoFit/>
          </a:bodyPr>
          <a:lstStyle/>
          <a:p>
            <a:pPr algn="ctr"/>
            <a:r>
              <a:rPr lang="en-US" sz="1600" dirty="0">
                <a:solidFill>
                  <a:prstClr val="black"/>
                </a:solidFill>
              </a:rPr>
              <a:t>NASA Mars Rover images</a:t>
            </a:r>
          </a:p>
          <a:p>
            <a:pPr algn="ctr"/>
            <a:r>
              <a:rPr lang="en-US" sz="1600" dirty="0">
                <a:solidFill>
                  <a:prstClr val="black"/>
                </a:solidFill>
              </a:rPr>
              <a:t>with SIFT feature matches</a:t>
            </a:r>
          </a:p>
        </p:txBody>
      </p:sp>
      <p:sp>
        <p:nvSpPr>
          <p:cNvPr id="21509" name="Title 1"/>
          <p:cNvSpPr>
            <a:spLocks noGrp="1"/>
          </p:cNvSpPr>
          <p:nvPr>
            <p:ph type="title"/>
          </p:nvPr>
        </p:nvSpPr>
        <p:spPr/>
        <p:txBody>
          <a:bodyPr/>
          <a:lstStyle/>
          <a:p>
            <a:r>
              <a:rPr lang="en-US"/>
              <a:t>Answer below </a:t>
            </a:r>
            <a:r>
              <a:rPr lang="en-US" sz="2400"/>
              <a:t>(look for tiny colored squares…)</a:t>
            </a:r>
          </a:p>
        </p:txBody>
      </p:sp>
    </p:spTree>
    <p:extLst>
      <p:ext uri="{BB962C8B-B14F-4D97-AF65-F5344CB8AC3E}">
        <p14:creationId xmlns:p14="http://schemas.microsoft.com/office/powerpoint/2010/main" val="367700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Feature Matching</a:t>
            </a:r>
          </a:p>
        </p:txBody>
      </p:sp>
      <p:pic>
        <p:nvPicPr>
          <p:cNvPr id="5" name="Picture 5" descr="featExtract1"/>
          <p:cNvPicPr>
            <a:picLocks noChangeAspect="1" noChangeArrowheads="1"/>
          </p:cNvPicPr>
          <p:nvPr/>
        </p:nvPicPr>
        <p:blipFill>
          <a:blip r:embed="rId2" cstate="print"/>
          <a:srcRect/>
          <a:stretch>
            <a:fillRect/>
          </a:stretch>
        </p:blipFill>
        <p:spPr bwMode="auto">
          <a:xfrm>
            <a:off x="674914" y="1850571"/>
            <a:ext cx="2846388" cy="3817938"/>
          </a:xfrm>
          <a:prstGeom prst="rect">
            <a:avLst/>
          </a:prstGeom>
          <a:noFill/>
          <a:ln w="9525">
            <a:noFill/>
            <a:miter lim="800000"/>
            <a:headEnd/>
            <a:tailEnd/>
          </a:ln>
        </p:spPr>
      </p:pic>
      <p:pic>
        <p:nvPicPr>
          <p:cNvPr id="6" name="Picture 6" descr="featExtract2"/>
          <p:cNvPicPr>
            <a:picLocks noChangeAspect="1" noChangeArrowheads="1"/>
          </p:cNvPicPr>
          <p:nvPr/>
        </p:nvPicPr>
        <p:blipFill>
          <a:blip r:embed="rId3" cstate="print"/>
          <a:srcRect/>
          <a:stretch>
            <a:fillRect/>
          </a:stretch>
        </p:blipFill>
        <p:spPr bwMode="auto">
          <a:xfrm>
            <a:off x="4256314" y="1971221"/>
            <a:ext cx="4419600" cy="3536950"/>
          </a:xfrm>
          <a:prstGeom prst="rect">
            <a:avLst/>
          </a:prstGeom>
          <a:noFill/>
          <a:ln w="9525">
            <a:noFill/>
            <a:miter lim="800000"/>
            <a:headEnd/>
            <a:tailEnd/>
          </a:ln>
        </p:spPr>
      </p:pic>
    </p:spTree>
    <p:extLst>
      <p:ext uri="{BB962C8B-B14F-4D97-AF65-F5344CB8AC3E}">
        <p14:creationId xmlns:p14="http://schemas.microsoft.com/office/powerpoint/2010/main" val="148071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Feature Matching</a:t>
            </a:r>
          </a:p>
        </p:txBody>
      </p:sp>
      <p:pic>
        <p:nvPicPr>
          <p:cNvPr id="9" name="Picture 5" descr="featExtract1"/>
          <p:cNvPicPr>
            <a:picLocks noChangeAspect="1" noChangeArrowheads="1"/>
          </p:cNvPicPr>
          <p:nvPr/>
        </p:nvPicPr>
        <p:blipFill>
          <a:blip r:embed="rId2" cstate="print"/>
          <a:srcRect/>
          <a:stretch>
            <a:fillRect/>
          </a:stretch>
        </p:blipFill>
        <p:spPr bwMode="auto">
          <a:xfrm>
            <a:off x="674914" y="1850571"/>
            <a:ext cx="2846388" cy="3817938"/>
          </a:xfrm>
          <a:prstGeom prst="rect">
            <a:avLst/>
          </a:prstGeom>
          <a:noFill/>
          <a:ln w="9525">
            <a:noFill/>
            <a:miter lim="800000"/>
            <a:headEnd/>
            <a:tailEnd/>
          </a:ln>
        </p:spPr>
      </p:pic>
      <p:pic>
        <p:nvPicPr>
          <p:cNvPr id="10" name="Picture 6" descr="featExtract2"/>
          <p:cNvPicPr>
            <a:picLocks noChangeAspect="1" noChangeArrowheads="1"/>
          </p:cNvPicPr>
          <p:nvPr/>
        </p:nvPicPr>
        <p:blipFill>
          <a:blip r:embed="rId3" cstate="print"/>
          <a:srcRect/>
          <a:stretch>
            <a:fillRect/>
          </a:stretch>
        </p:blipFill>
        <p:spPr bwMode="auto">
          <a:xfrm>
            <a:off x="4256314" y="1971221"/>
            <a:ext cx="4419600" cy="3536950"/>
          </a:xfrm>
          <a:prstGeom prst="rect">
            <a:avLst/>
          </a:prstGeom>
          <a:noFill/>
          <a:ln w="9525">
            <a:noFill/>
            <a:miter lim="800000"/>
            <a:headEnd/>
            <a:tailEnd/>
          </a:ln>
        </p:spPr>
      </p:pic>
      <p:pic>
        <p:nvPicPr>
          <p:cNvPr id="25605" name="Picture 8" descr="featData2"/>
          <p:cNvPicPr>
            <a:picLocks noChangeAspect="1" noChangeArrowheads="1"/>
          </p:cNvPicPr>
          <p:nvPr/>
        </p:nvPicPr>
        <p:blipFill>
          <a:blip r:embed="rId4" cstate="print"/>
          <a:srcRect/>
          <a:stretch>
            <a:fillRect/>
          </a:stretch>
        </p:blipFill>
        <p:spPr bwMode="auto">
          <a:xfrm>
            <a:off x="3079296" y="5016954"/>
            <a:ext cx="1590675" cy="1590675"/>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pic>
        <p:nvPicPr>
          <p:cNvPr id="25606" name="Picture 7" descr="featData1"/>
          <p:cNvPicPr>
            <a:picLocks noChangeAspect="1" noChangeArrowheads="1"/>
          </p:cNvPicPr>
          <p:nvPr/>
        </p:nvPicPr>
        <p:blipFill>
          <a:blip r:embed="rId5" cstate="print"/>
          <a:srcRect/>
          <a:stretch>
            <a:fillRect/>
          </a:stretch>
        </p:blipFill>
        <p:spPr bwMode="auto">
          <a:xfrm>
            <a:off x="5191125" y="5041674"/>
            <a:ext cx="1590675" cy="1598612"/>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
        <p:nvSpPr>
          <p:cNvPr id="25607" name="Right Arrow 13"/>
          <p:cNvSpPr>
            <a:spLocks noChangeArrowheads="1"/>
          </p:cNvSpPr>
          <p:nvPr/>
        </p:nvSpPr>
        <p:spPr bwMode="auto">
          <a:xfrm rot="2384758">
            <a:off x="2624449" y="4599679"/>
            <a:ext cx="753985" cy="685800"/>
          </a:xfrm>
          <a:prstGeom prst="rightArrow">
            <a:avLst>
              <a:gd name="adj1" fmla="val 50000"/>
              <a:gd name="adj2" fmla="val 49997"/>
            </a:avLst>
          </a:prstGeom>
          <a:solidFill>
            <a:schemeClr val="accent1">
              <a:lumMod val="40000"/>
              <a:lumOff val="60000"/>
            </a:schemeClr>
          </a:solidFill>
          <a:ln w="31750">
            <a:solidFill>
              <a:schemeClr val="tx1"/>
            </a:solidFill>
            <a:round/>
            <a:headEnd/>
            <a:tailEnd/>
          </a:ln>
          <a:effectLst>
            <a:outerShdw blurRad="50800" dist="38100" dir="2700000" algn="tl" rotWithShape="0">
              <a:prstClr val="black">
                <a:alpha val="40000"/>
              </a:prstClr>
            </a:outerShdw>
          </a:effectLst>
        </p:spPr>
        <p:txBody>
          <a:bodyPr/>
          <a:lstStyle/>
          <a:p>
            <a:endParaRPr lang="en-US">
              <a:solidFill>
                <a:prstClr val="black"/>
              </a:solidFill>
            </a:endParaRPr>
          </a:p>
        </p:txBody>
      </p:sp>
      <p:sp>
        <p:nvSpPr>
          <p:cNvPr id="25608" name="Right Arrow 14"/>
          <p:cNvSpPr>
            <a:spLocks noChangeArrowheads="1"/>
          </p:cNvSpPr>
          <p:nvPr/>
        </p:nvSpPr>
        <p:spPr bwMode="auto">
          <a:xfrm rot="7715876">
            <a:off x="6209506" y="4607646"/>
            <a:ext cx="686703" cy="685800"/>
          </a:xfrm>
          <a:prstGeom prst="rightArrow">
            <a:avLst>
              <a:gd name="adj1" fmla="val 50000"/>
              <a:gd name="adj2" fmla="val 49997"/>
            </a:avLst>
          </a:prstGeom>
          <a:solidFill>
            <a:schemeClr val="accent1">
              <a:lumMod val="40000"/>
              <a:lumOff val="60000"/>
            </a:schemeClr>
          </a:solidFill>
          <a:ln w="31750">
            <a:solidFill>
              <a:schemeClr val="tx1"/>
            </a:solidFill>
            <a:round/>
            <a:headEnd/>
            <a:tailEnd/>
          </a:ln>
          <a:effectLst>
            <a:outerShdw blurRad="50800" dist="38100" dir="2700000" algn="tl" rotWithShape="0">
              <a:prstClr val="black">
                <a:alpha val="40000"/>
              </a:prstClr>
            </a:outerShdw>
          </a:effectLst>
        </p:spPr>
        <p:txBody>
          <a:bodyPr/>
          <a:lstStyle/>
          <a:p>
            <a:endParaRPr lang="en-US">
              <a:solidFill>
                <a:prstClr val="black"/>
              </a:solidFill>
            </a:endParaRPr>
          </a:p>
        </p:txBody>
      </p:sp>
    </p:spTree>
    <p:extLst>
      <p:ext uri="{BB962C8B-B14F-4D97-AF65-F5344CB8AC3E}">
        <p14:creationId xmlns:p14="http://schemas.microsoft.com/office/powerpoint/2010/main" val="176340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0" y="0"/>
            <a:ext cx="9144000" cy="1143000"/>
          </a:xfrm>
        </p:spPr>
        <p:txBody>
          <a:bodyPr/>
          <a:lstStyle/>
          <a:p>
            <a:pPr eaLnBrk="1" hangingPunct="1"/>
            <a:r>
              <a:rPr lang="en-US" dirty="0"/>
              <a:t>Local features: main components</a:t>
            </a:r>
          </a:p>
        </p:txBody>
      </p:sp>
      <p:sp>
        <p:nvSpPr>
          <p:cNvPr id="3" name="Content Placeholder 2"/>
          <p:cNvSpPr>
            <a:spLocks noGrp="1"/>
          </p:cNvSpPr>
          <p:nvPr>
            <p:ph idx="1"/>
          </p:nvPr>
        </p:nvSpPr>
        <p:spPr>
          <a:xfrm>
            <a:off x="457200" y="1143000"/>
            <a:ext cx="4724400" cy="5326055"/>
          </a:xfrm>
        </p:spPr>
        <p:txBody>
          <a:bodyPr>
            <a:normAutofit/>
          </a:bodyPr>
          <a:lstStyle/>
          <a:p>
            <a:pPr marL="514350" indent="-514350" eaLnBrk="1" hangingPunct="1">
              <a:buFontTx/>
              <a:buAutoNum type="arabicParenR"/>
            </a:pPr>
            <a:r>
              <a:rPr lang="en-US" sz="2800" dirty="0">
                <a:latin typeface="+mj-lt"/>
              </a:rPr>
              <a:t>Detection: </a:t>
            </a:r>
            <a:r>
              <a:rPr lang="en-US" sz="2400" dirty="0">
                <a:latin typeface="+mj-lt"/>
              </a:rPr>
              <a:t>Identify the interest points</a:t>
            </a:r>
          </a:p>
          <a:p>
            <a:pPr marL="514350" indent="-514350" eaLnBrk="1" hangingPunct="1">
              <a:buFontTx/>
              <a:buAutoNum type="arabicParenR"/>
            </a:pPr>
            <a:endParaRPr lang="en-US" sz="1000" dirty="0">
              <a:latin typeface="+mj-lt"/>
            </a:endParaRPr>
          </a:p>
          <a:p>
            <a:pPr marL="514350" indent="-514350" eaLnBrk="1" hangingPunct="1">
              <a:buFontTx/>
              <a:buAutoNum type="arabicParenR"/>
            </a:pPr>
            <a:endParaRPr lang="en-US" sz="1000" dirty="0">
              <a:latin typeface="+mj-lt"/>
            </a:endParaRPr>
          </a:p>
          <a:p>
            <a:pPr marL="514350" indent="-514350" eaLnBrk="1" hangingPunct="1">
              <a:buFontTx/>
              <a:buAutoNum type="arabicParenR"/>
            </a:pPr>
            <a:endParaRPr lang="en-US" sz="1000" dirty="0">
              <a:latin typeface="+mj-lt"/>
            </a:endParaRPr>
          </a:p>
          <a:p>
            <a:pPr marL="514350" indent="-514350" eaLnBrk="1" hangingPunct="1">
              <a:buFontTx/>
              <a:buAutoNum type="arabicParenR"/>
            </a:pPr>
            <a:endParaRPr lang="en-US" sz="1000" dirty="0">
              <a:latin typeface="+mj-lt"/>
            </a:endParaRPr>
          </a:p>
          <a:p>
            <a:pPr marL="514350" indent="-514350" eaLnBrk="1" hangingPunct="1">
              <a:buFontTx/>
              <a:buAutoNum type="arabicParenR"/>
            </a:pPr>
            <a:r>
              <a:rPr lang="en-US" sz="2800" b="1" dirty="0">
                <a:latin typeface="+mj-lt"/>
              </a:rPr>
              <a:t>Description</a:t>
            </a:r>
            <a:r>
              <a:rPr lang="en-US" sz="2400" b="1" dirty="0">
                <a:latin typeface="+mj-lt"/>
              </a:rPr>
              <a:t>: Extract vector feature descriptor surrounding each interest point.</a:t>
            </a:r>
          </a:p>
          <a:p>
            <a:pPr marL="514350" indent="-514350" eaLnBrk="1" hangingPunct="1">
              <a:buFontTx/>
              <a:buAutoNum type="arabicParenR"/>
            </a:pPr>
            <a:endParaRPr lang="en-US" sz="1000" dirty="0">
              <a:latin typeface="+mj-lt"/>
            </a:endParaRPr>
          </a:p>
          <a:p>
            <a:pPr marL="514350" indent="-514350" eaLnBrk="1" hangingPunct="1">
              <a:buFontTx/>
              <a:buAutoNum type="arabicParenR"/>
            </a:pPr>
            <a:endParaRPr lang="en-US" sz="1000" dirty="0">
              <a:latin typeface="+mj-lt"/>
            </a:endParaRPr>
          </a:p>
          <a:p>
            <a:pPr marL="514350" indent="-514350" eaLnBrk="1" hangingPunct="1">
              <a:buFontTx/>
              <a:buAutoNum type="arabicParenR"/>
            </a:pPr>
            <a:endParaRPr lang="en-US" sz="1000" dirty="0">
              <a:latin typeface="+mj-lt"/>
            </a:endParaRPr>
          </a:p>
          <a:p>
            <a:pPr marL="514350" indent="-514350" eaLnBrk="1" hangingPunct="1">
              <a:buFontTx/>
              <a:buAutoNum type="arabicParenR"/>
            </a:pPr>
            <a:endParaRPr lang="en-US" sz="1000" dirty="0">
              <a:latin typeface="+mj-lt"/>
            </a:endParaRPr>
          </a:p>
          <a:p>
            <a:pPr marL="514350" indent="-514350" eaLnBrk="1" hangingPunct="1">
              <a:buFontTx/>
              <a:buAutoNum type="arabicParenR"/>
            </a:pPr>
            <a:r>
              <a:rPr lang="en-US" sz="2800" dirty="0">
                <a:latin typeface="+mj-lt"/>
              </a:rPr>
              <a:t>Matching: </a:t>
            </a:r>
            <a:r>
              <a:rPr lang="en-US" sz="2400" dirty="0">
                <a:latin typeface="+mj-lt"/>
              </a:rPr>
              <a:t>Determine correspondence between descriptors in two views</a:t>
            </a:r>
          </a:p>
        </p:txBody>
      </p:sp>
      <p:pic>
        <p:nvPicPr>
          <p:cNvPr id="114692" name="Picture 4" descr="SIF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066800"/>
            <a:ext cx="24384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IF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971800"/>
            <a:ext cx="24384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0"/>
          <p:cNvGrpSpPr>
            <a:grpSpLocks noChangeAspect="1"/>
          </p:cNvGrpSpPr>
          <p:nvPr/>
        </p:nvGrpSpPr>
        <p:grpSpPr bwMode="auto">
          <a:xfrm>
            <a:off x="4876800" y="2982913"/>
            <a:ext cx="2306638" cy="1131887"/>
            <a:chOff x="4191000" y="4216493"/>
            <a:chExt cx="2667000" cy="1308192"/>
          </a:xfrm>
        </p:grpSpPr>
        <p:sp>
          <p:nvSpPr>
            <p:cNvPr id="8" name="Rectangle 7"/>
            <p:cNvSpPr/>
            <p:nvPr/>
          </p:nvSpPr>
          <p:spPr bwMode="auto">
            <a:xfrm rot="20018806">
              <a:off x="6065059" y="5082505"/>
              <a:ext cx="411155" cy="442180"/>
            </a:xfrm>
            <a:prstGeom prst="rect">
              <a:avLst/>
            </a:prstGeom>
            <a:noFill/>
            <a:ln w="9525" cap="flat" cmpd="sng" algn="ctr">
              <a:solidFill>
                <a:srgbClr val="FF0000"/>
              </a:solidFill>
              <a:prstDash val="solid"/>
              <a:round/>
              <a:headEnd type="none" w="med" len="med"/>
              <a:tailEnd type="none" w="med" len="med"/>
            </a:ln>
            <a:effectLst/>
          </p:spPr>
          <p:txBody>
            <a:bodyPr/>
            <a:lstStyle/>
            <a:p>
              <a:pPr eaLnBrk="0" hangingPunct="0">
                <a:defRPr/>
              </a:pPr>
              <a:endParaRPr lang="en-US" sz="1800">
                <a:solidFill>
                  <a:srgbClr val="000000"/>
                </a:solidFill>
                <a:latin typeface="Arial"/>
                <a:ea typeface="+mn-ea"/>
                <a:cs typeface="+mn-cs"/>
              </a:endParaRPr>
            </a:p>
          </p:txBody>
        </p:sp>
        <p:graphicFrame>
          <p:nvGraphicFramePr>
            <p:cNvPr id="114709" name="Object 2"/>
            <p:cNvGraphicFramePr>
              <a:graphicFrameLocks noChangeAspect="1"/>
            </p:cNvGraphicFramePr>
            <p:nvPr/>
          </p:nvGraphicFramePr>
          <p:xfrm>
            <a:off x="4191000" y="4216493"/>
            <a:ext cx="2667000" cy="603250"/>
          </p:xfrm>
          <a:graphic>
            <a:graphicData uri="http://schemas.openxmlformats.org/presentationml/2006/ole">
              <mc:AlternateContent xmlns:mc="http://schemas.openxmlformats.org/markup-compatibility/2006">
                <mc:Choice xmlns:v="urn:schemas-microsoft-com:vml" Requires="v">
                  <p:oleObj spid="_x0000_s1028" name="Equation" r:id="rId5" imgW="1066800" imgH="241300" progId="Equation.3">
                    <p:embed/>
                  </p:oleObj>
                </mc:Choice>
                <mc:Fallback>
                  <p:oleObj name="Equation" r:id="rId5" imgW="10668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216493"/>
                          <a:ext cx="2667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14710" name="Shape 17"/>
            <p:cNvCxnSpPr>
              <a:cxnSpLocks noChangeShapeType="1"/>
              <a:stCxn id="8" idx="1"/>
            </p:cNvCxnSpPr>
            <p:nvPr/>
          </p:nvCxnSpPr>
          <p:spPr bwMode="auto">
            <a:xfrm rot="10800000">
              <a:off x="5410201" y="4648201"/>
              <a:ext cx="675407" cy="746517"/>
            </a:xfrm>
            <a:prstGeom prst="curvedConnector2">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4" name="Group 21"/>
          <p:cNvGrpSpPr>
            <a:grpSpLocks/>
          </p:cNvGrpSpPr>
          <p:nvPr/>
        </p:nvGrpSpPr>
        <p:grpSpPr bwMode="auto">
          <a:xfrm>
            <a:off x="6718300" y="3352800"/>
            <a:ext cx="2425700" cy="1984375"/>
            <a:chOff x="7042516" y="4800600"/>
            <a:chExt cx="2794000" cy="2232025"/>
          </a:xfrm>
        </p:grpSpPr>
        <p:grpSp>
          <p:nvGrpSpPr>
            <p:cNvPr id="114704" name="Group 11"/>
            <p:cNvGrpSpPr>
              <a:grpSpLocks/>
            </p:cNvGrpSpPr>
            <p:nvPr/>
          </p:nvGrpSpPr>
          <p:grpSpPr bwMode="auto">
            <a:xfrm>
              <a:off x="7042516" y="4800600"/>
              <a:ext cx="2794000" cy="2232025"/>
              <a:chOff x="7042516" y="4800600"/>
              <a:chExt cx="2794000" cy="2232025"/>
            </a:xfrm>
          </p:grpSpPr>
          <p:sp>
            <p:nvSpPr>
              <p:cNvPr id="10" name="Rectangle 9"/>
              <p:cNvSpPr/>
              <p:nvPr/>
            </p:nvSpPr>
            <p:spPr bwMode="auto">
              <a:xfrm>
                <a:off x="7470393" y="4800600"/>
                <a:ext cx="530275" cy="533901"/>
              </a:xfrm>
              <a:prstGeom prst="rect">
                <a:avLst/>
              </a:prstGeom>
              <a:noFill/>
              <a:ln w="9525" cap="flat" cmpd="sng" algn="ctr">
                <a:solidFill>
                  <a:srgbClr val="FF0000"/>
                </a:solidFill>
                <a:prstDash val="solid"/>
                <a:round/>
                <a:headEnd type="none" w="med" len="med"/>
                <a:tailEnd type="none" w="med" len="med"/>
              </a:ln>
              <a:effectLst/>
            </p:spPr>
            <p:txBody>
              <a:bodyPr/>
              <a:lstStyle/>
              <a:p>
                <a:pPr eaLnBrk="0" hangingPunct="0">
                  <a:defRPr/>
                </a:pPr>
                <a:endParaRPr lang="en-US" sz="1800">
                  <a:solidFill>
                    <a:srgbClr val="000000"/>
                  </a:solidFill>
                  <a:latin typeface="Arial"/>
                  <a:ea typeface="+mn-ea"/>
                  <a:cs typeface="+mn-cs"/>
                </a:endParaRPr>
              </a:p>
            </p:txBody>
          </p:sp>
          <p:graphicFrame>
            <p:nvGraphicFramePr>
              <p:cNvPr id="114707" name="Object 3"/>
              <p:cNvGraphicFramePr>
                <a:graphicFrameLocks noChangeAspect="1"/>
              </p:cNvGraphicFramePr>
              <p:nvPr/>
            </p:nvGraphicFramePr>
            <p:xfrm>
              <a:off x="7042516" y="6429375"/>
              <a:ext cx="2794000" cy="603250"/>
            </p:xfrm>
            <a:graphic>
              <a:graphicData uri="http://schemas.openxmlformats.org/presentationml/2006/ole">
                <mc:AlternateContent xmlns:mc="http://schemas.openxmlformats.org/markup-compatibility/2006">
                  <mc:Choice xmlns:v="urn:schemas-microsoft-com:vml" Requires="v">
                    <p:oleObj spid="_x0000_s1029" name="Equation" r:id="rId7" imgW="1117600" imgH="241300" progId="Equation.3">
                      <p:embed/>
                    </p:oleObj>
                  </mc:Choice>
                  <mc:Fallback>
                    <p:oleObj name="Equation" r:id="rId7" imgW="11176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2516" y="6429375"/>
                            <a:ext cx="279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14705" name="Curved Connector 19"/>
            <p:cNvCxnSpPr>
              <a:cxnSpLocks noChangeShapeType="1"/>
            </p:cNvCxnSpPr>
            <p:nvPr/>
          </p:nvCxnSpPr>
          <p:spPr bwMode="auto">
            <a:xfrm rot="5400000">
              <a:off x="6866069" y="5846896"/>
              <a:ext cx="1266829" cy="241036"/>
            </a:xfrm>
            <a:prstGeom prst="curvedConnector3">
              <a:avLst>
                <a:gd name="adj1" fmla="val 50000"/>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 name="Group 34"/>
          <p:cNvGrpSpPr>
            <a:grpSpLocks/>
          </p:cNvGrpSpPr>
          <p:nvPr/>
        </p:nvGrpSpPr>
        <p:grpSpPr bwMode="auto">
          <a:xfrm>
            <a:off x="4800600" y="5391150"/>
            <a:ext cx="4343400" cy="1162050"/>
            <a:chOff x="4800600" y="5391912"/>
            <a:chExt cx="4343400" cy="1161288"/>
          </a:xfrm>
        </p:grpSpPr>
        <p:pic>
          <p:nvPicPr>
            <p:cNvPr id="114698"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391912"/>
              <a:ext cx="212140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9"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1052" y="5395686"/>
              <a:ext cx="2132948" cy="11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4700" name="Straight Arrow Connector 27"/>
            <p:cNvCxnSpPr>
              <a:cxnSpLocks noChangeShapeType="1"/>
            </p:cNvCxnSpPr>
            <p:nvPr/>
          </p:nvCxnSpPr>
          <p:spPr bwMode="auto">
            <a:xfrm flipV="1">
              <a:off x="5562600" y="5562600"/>
              <a:ext cx="1981200" cy="228600"/>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14701" name="Straight Arrow Connector 28"/>
            <p:cNvCxnSpPr>
              <a:cxnSpLocks noChangeShapeType="1"/>
            </p:cNvCxnSpPr>
            <p:nvPr/>
          </p:nvCxnSpPr>
          <p:spPr bwMode="auto">
            <a:xfrm>
              <a:off x="6629400" y="5943600"/>
              <a:ext cx="2133600" cy="1588"/>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14702" name="Straight Arrow Connector 31"/>
            <p:cNvCxnSpPr>
              <a:cxnSpLocks noChangeShapeType="1"/>
            </p:cNvCxnSpPr>
            <p:nvPr/>
          </p:nvCxnSpPr>
          <p:spPr bwMode="auto">
            <a:xfrm>
              <a:off x="5410200" y="6248400"/>
              <a:ext cx="2133600" cy="1588"/>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14703" name="Straight Arrow Connector 32"/>
            <p:cNvCxnSpPr>
              <a:cxnSpLocks noChangeShapeType="1"/>
            </p:cNvCxnSpPr>
            <p:nvPr/>
          </p:nvCxnSpPr>
          <p:spPr bwMode="auto">
            <a:xfrm flipV="1">
              <a:off x="5334000" y="5791200"/>
              <a:ext cx="2133600" cy="228600"/>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grpSp>
      <p:sp>
        <p:nvSpPr>
          <p:cNvPr id="23" name="TextBox 22"/>
          <p:cNvSpPr txBox="1"/>
          <p:nvPr/>
        </p:nvSpPr>
        <p:spPr>
          <a:xfrm>
            <a:off x="-76200" y="6626225"/>
            <a:ext cx="2209800" cy="307975"/>
          </a:xfrm>
          <a:prstGeom prst="rect">
            <a:avLst/>
          </a:prstGeom>
          <a:noFill/>
        </p:spPr>
        <p:txBody>
          <a:bodyPr>
            <a:spAutoFit/>
          </a:bodyPr>
          <a:lstStyle/>
          <a:p>
            <a:pPr fontAlgn="auto">
              <a:spcBef>
                <a:spcPts val="0"/>
              </a:spcBef>
              <a:spcAft>
                <a:spcPts val="0"/>
              </a:spcAft>
              <a:defRPr/>
            </a:pPr>
            <a:r>
              <a:rPr lang="en-US" sz="1400" dirty="0">
                <a:solidFill>
                  <a:srgbClr val="000000"/>
                </a:solidFill>
                <a:latin typeface="Arial"/>
                <a:ea typeface="+mn-ea"/>
                <a:cs typeface="+mn-cs"/>
              </a:rPr>
              <a:t>Kristen </a:t>
            </a:r>
            <a:r>
              <a:rPr lang="en-US" sz="1400" dirty="0" err="1">
                <a:solidFill>
                  <a:srgbClr val="000000"/>
                </a:solidFill>
                <a:latin typeface="Arial"/>
                <a:ea typeface="+mn-ea"/>
                <a:cs typeface="+mn-cs"/>
              </a:rPr>
              <a:t>Grauman</a:t>
            </a:r>
            <a:endParaRPr lang="en-US" sz="1400" dirty="0">
              <a:solidFill>
                <a:srgbClr val="000000"/>
              </a:solidFill>
              <a:latin typeface="Arial"/>
              <a:ea typeface="+mn-ea"/>
              <a:cs typeface="+mn-cs"/>
            </a:endParaRPr>
          </a:p>
        </p:txBody>
      </p:sp>
    </p:spTree>
    <p:extLst>
      <p:ext uri="{BB962C8B-B14F-4D97-AF65-F5344CB8AC3E}">
        <p14:creationId xmlns:p14="http://schemas.microsoft.com/office/powerpoint/2010/main" val="3327831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5108" y="223520"/>
            <a:ext cx="6897891" cy="695960"/>
          </a:xfrm>
          <a:prstGeom prst="rect">
            <a:avLst/>
          </a:prstGeom>
        </p:spPr>
        <p:txBody>
          <a:bodyPr vert="horz" wrap="square" lIns="0" tIns="12700" rIns="0" bIns="0" rtlCol="0">
            <a:spAutoFit/>
          </a:bodyPr>
          <a:lstStyle/>
          <a:p>
            <a:pPr marL="12700">
              <a:lnSpc>
                <a:spcPct val="100000"/>
              </a:lnSpc>
              <a:spcBef>
                <a:spcPts val="100"/>
              </a:spcBef>
            </a:pPr>
            <a:r>
              <a:rPr spc="-5" dirty="0"/>
              <a:t>Common</a:t>
            </a:r>
            <a:r>
              <a:rPr spc="-40" dirty="0"/>
              <a:t> </a:t>
            </a:r>
            <a:r>
              <a:rPr spc="-5" dirty="0"/>
              <a:t>Requirements</a:t>
            </a:r>
          </a:p>
        </p:txBody>
      </p:sp>
      <p:sp>
        <p:nvSpPr>
          <p:cNvPr id="3" name="object 3"/>
          <p:cNvSpPr txBox="1"/>
          <p:nvPr/>
        </p:nvSpPr>
        <p:spPr>
          <a:xfrm>
            <a:off x="1468437" y="5851525"/>
            <a:ext cx="6974205" cy="462280"/>
          </a:xfrm>
          <a:prstGeom prst="rect">
            <a:avLst/>
          </a:prstGeom>
          <a:ln w="9524">
            <a:solidFill>
              <a:srgbClr val="000000"/>
            </a:solidFill>
          </a:ln>
        </p:spPr>
        <p:txBody>
          <a:bodyPr vert="horz" wrap="square" lIns="0" tIns="45719" rIns="0" bIns="0" rtlCol="0">
            <a:spAutoFit/>
          </a:bodyPr>
          <a:lstStyle/>
          <a:p>
            <a:pPr marL="220345">
              <a:spcBef>
                <a:spcPts val="359"/>
              </a:spcBef>
            </a:pPr>
            <a:r>
              <a:rPr sz="2400" b="1" spc="-25" dirty="0">
                <a:solidFill>
                  <a:prstClr val="black"/>
                </a:solidFill>
                <a:latin typeface="Trebuchet MS"/>
                <a:cs typeface="Trebuchet MS"/>
              </a:rPr>
              <a:t>We </a:t>
            </a:r>
            <a:r>
              <a:rPr sz="2400" b="1" dirty="0">
                <a:solidFill>
                  <a:prstClr val="black"/>
                </a:solidFill>
                <a:latin typeface="Trebuchet MS"/>
                <a:cs typeface="Trebuchet MS"/>
              </a:rPr>
              <a:t>need a </a:t>
            </a:r>
            <a:r>
              <a:rPr sz="2400" b="1" spc="-5" dirty="0">
                <a:solidFill>
                  <a:prstClr val="black"/>
                </a:solidFill>
                <a:latin typeface="Trebuchet MS"/>
                <a:cs typeface="Trebuchet MS"/>
              </a:rPr>
              <a:t>reliable </a:t>
            </a:r>
            <a:r>
              <a:rPr sz="2400" b="1" dirty="0">
                <a:solidFill>
                  <a:prstClr val="black"/>
                </a:solidFill>
                <a:latin typeface="Trebuchet MS"/>
                <a:cs typeface="Trebuchet MS"/>
              </a:rPr>
              <a:t>and distinctive</a:t>
            </a:r>
            <a:r>
              <a:rPr sz="2400" b="1" spc="15" dirty="0">
                <a:solidFill>
                  <a:prstClr val="black"/>
                </a:solidFill>
                <a:latin typeface="Trebuchet MS"/>
                <a:cs typeface="Trebuchet MS"/>
              </a:rPr>
              <a:t> </a:t>
            </a:r>
            <a:r>
              <a:rPr sz="2400" b="1" spc="-5" dirty="0">
                <a:solidFill>
                  <a:prstClr val="black"/>
                </a:solidFill>
                <a:latin typeface="Trebuchet MS"/>
                <a:cs typeface="Trebuchet MS"/>
              </a:rPr>
              <a:t>descriptor!</a:t>
            </a:r>
            <a:endParaRPr sz="2400">
              <a:solidFill>
                <a:prstClr val="black"/>
              </a:solidFill>
              <a:latin typeface="Trebuchet MS"/>
              <a:cs typeface="Trebuchet MS"/>
            </a:endParaRPr>
          </a:p>
        </p:txBody>
      </p:sp>
      <p:grpSp>
        <p:nvGrpSpPr>
          <p:cNvPr id="4" name="object 4"/>
          <p:cNvGrpSpPr/>
          <p:nvPr/>
        </p:nvGrpSpPr>
        <p:grpSpPr>
          <a:xfrm>
            <a:off x="1922462" y="3600450"/>
            <a:ext cx="5819775" cy="1425575"/>
            <a:chOff x="1922462" y="3600450"/>
            <a:chExt cx="5819775" cy="1425575"/>
          </a:xfrm>
        </p:grpSpPr>
        <p:sp>
          <p:nvSpPr>
            <p:cNvPr id="5" name="object 5"/>
            <p:cNvSpPr/>
            <p:nvPr/>
          </p:nvSpPr>
          <p:spPr>
            <a:xfrm>
              <a:off x="1922462" y="3600450"/>
              <a:ext cx="2443962" cy="142557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786659" y="4030154"/>
              <a:ext cx="118146" cy="1181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60802" y="4464608"/>
              <a:ext cx="118146" cy="1181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895282" y="4681842"/>
              <a:ext cx="118146" cy="1181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3329774" y="4355998"/>
              <a:ext cx="118146" cy="11814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521820" y="3712493"/>
              <a:ext cx="2220417" cy="1204921"/>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6755891" y="4249267"/>
              <a:ext cx="117838" cy="11783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6234633" y="4533569"/>
              <a:ext cx="117838" cy="117832"/>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6166942" y="3816032"/>
              <a:ext cx="117838" cy="11783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5841999" y="4249267"/>
              <a:ext cx="117839" cy="117832"/>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3488588" y="3870315"/>
              <a:ext cx="2656205" cy="538480"/>
            </a:xfrm>
            <a:custGeom>
              <a:avLst/>
              <a:gdLst/>
              <a:ahLst/>
              <a:cxnLst/>
              <a:rect l="l" t="t" r="r" b="b"/>
              <a:pathLst>
                <a:path w="2656204" h="538479">
                  <a:moveTo>
                    <a:pt x="0" y="538044"/>
                  </a:moveTo>
                  <a:lnTo>
                    <a:pt x="2655658" y="0"/>
                  </a:lnTo>
                </a:path>
              </a:pathLst>
            </a:custGeom>
            <a:ln w="28574">
              <a:solidFill>
                <a:srgbClr val="008F00"/>
              </a:solidFill>
            </a:ln>
          </p:spPr>
          <p:txBody>
            <a:bodyPr wrap="square" lIns="0" tIns="0" rIns="0" bIns="0" rtlCol="0"/>
            <a:lstStyle/>
            <a:p>
              <a:endParaRPr>
                <a:solidFill>
                  <a:prstClr val="black"/>
                </a:solidFill>
              </a:endParaRPr>
            </a:p>
          </p:txBody>
        </p:sp>
        <p:sp>
          <p:nvSpPr>
            <p:cNvPr id="16" name="object 16"/>
            <p:cNvSpPr/>
            <p:nvPr/>
          </p:nvSpPr>
          <p:spPr>
            <a:xfrm>
              <a:off x="6079718" y="3839654"/>
              <a:ext cx="92710" cy="84455"/>
            </a:xfrm>
            <a:custGeom>
              <a:avLst/>
              <a:gdLst/>
              <a:ahLst/>
              <a:cxnLst/>
              <a:rect l="l" t="t" r="r" b="b"/>
              <a:pathLst>
                <a:path w="92710" h="84454">
                  <a:moveTo>
                    <a:pt x="0" y="0"/>
                  </a:moveTo>
                  <a:lnTo>
                    <a:pt x="17030" y="84010"/>
                  </a:lnTo>
                  <a:lnTo>
                    <a:pt x="92532" y="24980"/>
                  </a:lnTo>
                  <a:lnTo>
                    <a:pt x="0" y="0"/>
                  </a:lnTo>
                  <a:close/>
                </a:path>
              </a:pathLst>
            </a:custGeom>
            <a:solidFill>
              <a:srgbClr val="008F00"/>
            </a:solidFill>
          </p:spPr>
          <p:txBody>
            <a:bodyPr wrap="square" lIns="0" tIns="0" rIns="0" bIns="0" rtlCol="0"/>
            <a:lstStyle/>
            <a:p>
              <a:endParaRPr>
                <a:solidFill>
                  <a:prstClr val="black"/>
                </a:solidFill>
              </a:endParaRPr>
            </a:p>
          </p:txBody>
        </p:sp>
        <p:sp>
          <p:nvSpPr>
            <p:cNvPr id="17" name="object 17"/>
            <p:cNvSpPr/>
            <p:nvPr/>
          </p:nvSpPr>
          <p:spPr>
            <a:xfrm>
              <a:off x="3513518" y="4323455"/>
              <a:ext cx="2289810" cy="92075"/>
            </a:xfrm>
            <a:custGeom>
              <a:avLst/>
              <a:gdLst/>
              <a:ahLst/>
              <a:cxnLst/>
              <a:rect l="l" t="t" r="r" b="b"/>
              <a:pathLst>
                <a:path w="2289810" h="92075">
                  <a:moveTo>
                    <a:pt x="0" y="91724"/>
                  </a:moveTo>
                  <a:lnTo>
                    <a:pt x="2289198" y="0"/>
                  </a:lnTo>
                </a:path>
              </a:pathLst>
            </a:custGeom>
            <a:ln w="28574">
              <a:solidFill>
                <a:srgbClr val="008F00"/>
              </a:solidFill>
            </a:ln>
          </p:spPr>
          <p:txBody>
            <a:bodyPr wrap="square" lIns="0" tIns="0" rIns="0" bIns="0" rtlCol="0"/>
            <a:lstStyle/>
            <a:p>
              <a:endParaRPr>
                <a:solidFill>
                  <a:prstClr val="black"/>
                </a:solidFill>
              </a:endParaRPr>
            </a:p>
          </p:txBody>
        </p:sp>
        <p:sp>
          <p:nvSpPr>
            <p:cNvPr id="18" name="object 18"/>
            <p:cNvSpPr/>
            <p:nvPr/>
          </p:nvSpPr>
          <p:spPr>
            <a:xfrm>
              <a:off x="5743892" y="4282909"/>
              <a:ext cx="87630" cy="85725"/>
            </a:xfrm>
            <a:custGeom>
              <a:avLst/>
              <a:gdLst/>
              <a:ahLst/>
              <a:cxnLst/>
              <a:rect l="l" t="t" r="r" b="b"/>
              <a:pathLst>
                <a:path w="87629" h="85725">
                  <a:moveTo>
                    <a:pt x="0" y="0"/>
                  </a:moveTo>
                  <a:lnTo>
                    <a:pt x="3441" y="85661"/>
                  </a:lnTo>
                  <a:lnTo>
                    <a:pt x="87375" y="39395"/>
                  </a:lnTo>
                  <a:lnTo>
                    <a:pt x="0" y="0"/>
                  </a:lnTo>
                  <a:close/>
                </a:path>
              </a:pathLst>
            </a:custGeom>
            <a:solidFill>
              <a:srgbClr val="008F00"/>
            </a:solidFill>
          </p:spPr>
          <p:txBody>
            <a:bodyPr wrap="square" lIns="0" tIns="0" rIns="0" bIns="0" rtlCol="0"/>
            <a:lstStyle/>
            <a:p>
              <a:endParaRPr>
                <a:solidFill>
                  <a:prstClr val="black"/>
                </a:solidFill>
              </a:endParaRPr>
            </a:p>
          </p:txBody>
        </p:sp>
        <p:sp>
          <p:nvSpPr>
            <p:cNvPr id="19" name="object 19"/>
            <p:cNvSpPr/>
            <p:nvPr/>
          </p:nvSpPr>
          <p:spPr>
            <a:xfrm>
              <a:off x="3513518" y="4451693"/>
              <a:ext cx="2623185" cy="133985"/>
            </a:xfrm>
            <a:custGeom>
              <a:avLst/>
              <a:gdLst/>
              <a:ahLst/>
              <a:cxnLst/>
              <a:rect l="l" t="t" r="r" b="b"/>
              <a:pathLst>
                <a:path w="2623185" h="133985">
                  <a:moveTo>
                    <a:pt x="0" y="0"/>
                  </a:moveTo>
                  <a:lnTo>
                    <a:pt x="2622588" y="133484"/>
                  </a:lnTo>
                </a:path>
              </a:pathLst>
            </a:custGeom>
            <a:ln w="28574">
              <a:solidFill>
                <a:srgbClr val="008F00"/>
              </a:solidFill>
            </a:ln>
          </p:spPr>
          <p:txBody>
            <a:bodyPr wrap="square" lIns="0" tIns="0" rIns="0" bIns="0" rtlCol="0"/>
            <a:lstStyle/>
            <a:p>
              <a:endParaRPr>
                <a:solidFill>
                  <a:prstClr val="black"/>
                </a:solidFill>
              </a:endParaRPr>
            </a:p>
          </p:txBody>
        </p:sp>
        <p:sp>
          <p:nvSpPr>
            <p:cNvPr id="20" name="object 20"/>
            <p:cNvSpPr/>
            <p:nvPr/>
          </p:nvSpPr>
          <p:spPr>
            <a:xfrm>
              <a:off x="6076848" y="4539462"/>
              <a:ext cx="88265" cy="85725"/>
            </a:xfrm>
            <a:custGeom>
              <a:avLst/>
              <a:gdLst/>
              <a:ahLst/>
              <a:cxnLst/>
              <a:rect l="l" t="t" r="r" b="b"/>
              <a:pathLst>
                <a:path w="88264" h="85725">
                  <a:moveTo>
                    <a:pt x="4356" y="0"/>
                  </a:moveTo>
                  <a:lnTo>
                    <a:pt x="0" y="85610"/>
                  </a:lnTo>
                  <a:lnTo>
                    <a:pt x="87795" y="47167"/>
                  </a:lnTo>
                  <a:lnTo>
                    <a:pt x="4356" y="0"/>
                  </a:lnTo>
                  <a:close/>
                </a:path>
              </a:pathLst>
            </a:custGeom>
            <a:solidFill>
              <a:srgbClr val="008F00"/>
            </a:solidFill>
          </p:spPr>
          <p:txBody>
            <a:bodyPr wrap="square" lIns="0" tIns="0" rIns="0" bIns="0" rtlCol="0"/>
            <a:lstStyle/>
            <a:p>
              <a:endParaRPr>
                <a:solidFill>
                  <a:prstClr val="black"/>
                </a:solidFill>
              </a:endParaRPr>
            </a:p>
          </p:txBody>
        </p:sp>
        <p:sp>
          <p:nvSpPr>
            <p:cNvPr id="21" name="object 21"/>
            <p:cNvSpPr/>
            <p:nvPr/>
          </p:nvSpPr>
          <p:spPr>
            <a:xfrm>
              <a:off x="3497846" y="4328354"/>
              <a:ext cx="3247390" cy="147320"/>
            </a:xfrm>
            <a:custGeom>
              <a:avLst/>
              <a:gdLst/>
              <a:ahLst/>
              <a:cxnLst/>
              <a:rect l="l" t="t" r="r" b="b"/>
              <a:pathLst>
                <a:path w="3247390" h="147320">
                  <a:moveTo>
                    <a:pt x="0" y="147137"/>
                  </a:moveTo>
                  <a:lnTo>
                    <a:pt x="3247257" y="0"/>
                  </a:lnTo>
                </a:path>
              </a:pathLst>
            </a:custGeom>
            <a:ln w="28574">
              <a:solidFill>
                <a:srgbClr val="008F00"/>
              </a:solidFill>
            </a:ln>
          </p:spPr>
          <p:txBody>
            <a:bodyPr wrap="square" lIns="0" tIns="0" rIns="0" bIns="0" rtlCol="0"/>
            <a:lstStyle/>
            <a:p>
              <a:endParaRPr>
                <a:solidFill>
                  <a:prstClr val="black"/>
                </a:solidFill>
              </a:endParaRPr>
            </a:p>
          </p:txBody>
        </p:sp>
        <p:sp>
          <p:nvSpPr>
            <p:cNvPr id="22" name="object 22"/>
            <p:cNvSpPr/>
            <p:nvPr/>
          </p:nvSpPr>
          <p:spPr>
            <a:xfrm>
              <a:off x="6686067" y="4288129"/>
              <a:ext cx="87630" cy="85725"/>
            </a:xfrm>
            <a:custGeom>
              <a:avLst/>
              <a:gdLst/>
              <a:ahLst/>
              <a:cxnLst/>
              <a:rect l="l" t="t" r="r" b="b"/>
              <a:pathLst>
                <a:path w="87629" h="85725">
                  <a:moveTo>
                    <a:pt x="0" y="0"/>
                  </a:moveTo>
                  <a:lnTo>
                    <a:pt x="3886" y="85636"/>
                  </a:lnTo>
                  <a:lnTo>
                    <a:pt x="87579" y="38938"/>
                  </a:lnTo>
                  <a:lnTo>
                    <a:pt x="0" y="0"/>
                  </a:lnTo>
                  <a:close/>
                </a:path>
              </a:pathLst>
            </a:custGeom>
            <a:solidFill>
              <a:srgbClr val="008F00"/>
            </a:solidFill>
          </p:spPr>
          <p:txBody>
            <a:bodyPr wrap="square" lIns="0" tIns="0" rIns="0" bIns="0" rtlCol="0"/>
            <a:lstStyle/>
            <a:p>
              <a:endParaRPr>
                <a:solidFill>
                  <a:prstClr val="black"/>
                </a:solidFill>
              </a:endParaRPr>
            </a:p>
          </p:txBody>
        </p:sp>
      </p:grpSp>
      <p:sp>
        <p:nvSpPr>
          <p:cNvPr id="23" name="object 23"/>
          <p:cNvSpPr txBox="1"/>
          <p:nvPr/>
        </p:nvSpPr>
        <p:spPr>
          <a:xfrm>
            <a:off x="535940" y="1099566"/>
            <a:ext cx="7858125" cy="3056255"/>
          </a:xfrm>
          <a:prstGeom prst="rect">
            <a:avLst/>
          </a:prstGeom>
        </p:spPr>
        <p:txBody>
          <a:bodyPr vert="horz" wrap="square" lIns="0" tIns="88900" rIns="0" bIns="0" rtlCol="0">
            <a:spAutoFit/>
          </a:bodyPr>
          <a:lstStyle/>
          <a:p>
            <a:pPr marL="355600" indent="-342900">
              <a:spcBef>
                <a:spcPts val="700"/>
              </a:spcBef>
              <a:buFont typeface="Arial"/>
              <a:buChar char="•"/>
              <a:tabLst>
                <a:tab pos="354965" algn="l"/>
                <a:tab pos="355600" algn="l"/>
              </a:tabLst>
            </a:pPr>
            <a:r>
              <a:rPr sz="2800" dirty="0">
                <a:solidFill>
                  <a:prstClr val="black"/>
                </a:solidFill>
                <a:latin typeface="Carlito"/>
                <a:cs typeface="Carlito"/>
              </a:rPr>
              <a:t>Problem</a:t>
            </a:r>
            <a:r>
              <a:rPr sz="2800" spc="-5" dirty="0">
                <a:solidFill>
                  <a:prstClr val="black"/>
                </a:solidFill>
                <a:latin typeface="Carlito"/>
                <a:cs typeface="Carlito"/>
              </a:rPr>
              <a:t> 1:</a:t>
            </a:r>
            <a:endParaRPr sz="2800">
              <a:solidFill>
                <a:prstClr val="black"/>
              </a:solidFill>
              <a:latin typeface="Carlito"/>
              <a:cs typeface="Carlito"/>
            </a:endParaRPr>
          </a:p>
          <a:p>
            <a:pPr marL="755650" lvl="1" indent="-285750">
              <a:spcBef>
                <a:spcPts val="515"/>
              </a:spcBef>
              <a:buFont typeface="Arial"/>
              <a:buChar char="–"/>
              <a:tabLst>
                <a:tab pos="755650" algn="l"/>
              </a:tabLst>
            </a:pPr>
            <a:r>
              <a:rPr sz="2400" spc="-5" dirty="0">
                <a:solidFill>
                  <a:prstClr val="black"/>
                </a:solidFill>
                <a:latin typeface="Carlito"/>
                <a:cs typeface="Carlito"/>
              </a:rPr>
              <a:t>Detect </a:t>
            </a:r>
            <a:r>
              <a:rPr sz="2400" dirty="0">
                <a:solidFill>
                  <a:prstClr val="black"/>
                </a:solidFill>
                <a:latin typeface="Carlito"/>
                <a:cs typeface="Carlito"/>
              </a:rPr>
              <a:t>the </a:t>
            </a:r>
            <a:r>
              <a:rPr sz="2400" spc="-5" dirty="0">
                <a:solidFill>
                  <a:prstClr val="black"/>
                </a:solidFill>
                <a:latin typeface="Carlito"/>
                <a:cs typeface="Carlito"/>
              </a:rPr>
              <a:t>same point </a:t>
            </a:r>
            <a:r>
              <a:rPr sz="2400" i="1" spc="-5" dirty="0">
                <a:solidFill>
                  <a:prstClr val="black"/>
                </a:solidFill>
                <a:latin typeface="Carlito"/>
                <a:cs typeface="Carlito"/>
              </a:rPr>
              <a:t>independently </a:t>
            </a:r>
            <a:r>
              <a:rPr sz="2400" dirty="0">
                <a:solidFill>
                  <a:prstClr val="black"/>
                </a:solidFill>
                <a:latin typeface="Carlito"/>
                <a:cs typeface="Carlito"/>
              </a:rPr>
              <a:t>in </a:t>
            </a:r>
            <a:r>
              <a:rPr sz="2400" spc="-5" dirty="0">
                <a:solidFill>
                  <a:prstClr val="black"/>
                </a:solidFill>
                <a:latin typeface="Carlito"/>
                <a:cs typeface="Carlito"/>
              </a:rPr>
              <a:t>both</a:t>
            </a:r>
            <a:r>
              <a:rPr sz="2400" spc="25" dirty="0">
                <a:solidFill>
                  <a:prstClr val="black"/>
                </a:solidFill>
                <a:latin typeface="Carlito"/>
                <a:cs typeface="Carlito"/>
              </a:rPr>
              <a:t> </a:t>
            </a:r>
            <a:r>
              <a:rPr sz="2400" spc="-5" dirty="0">
                <a:solidFill>
                  <a:prstClr val="black"/>
                </a:solidFill>
                <a:latin typeface="Carlito"/>
                <a:cs typeface="Carlito"/>
              </a:rPr>
              <a:t>images</a:t>
            </a:r>
            <a:endParaRPr sz="2400">
              <a:solidFill>
                <a:prstClr val="black"/>
              </a:solidFill>
              <a:latin typeface="Carlito"/>
              <a:cs typeface="Carlito"/>
            </a:endParaRPr>
          </a:p>
          <a:p>
            <a:pPr marL="355600" indent="-342900">
              <a:spcBef>
                <a:spcPts val="1714"/>
              </a:spcBef>
              <a:buFont typeface="Arial"/>
              <a:buChar char="•"/>
              <a:tabLst>
                <a:tab pos="354965" algn="l"/>
                <a:tab pos="355600" algn="l"/>
              </a:tabLst>
            </a:pPr>
            <a:r>
              <a:rPr sz="2800" dirty="0">
                <a:solidFill>
                  <a:prstClr val="black"/>
                </a:solidFill>
                <a:latin typeface="Carlito"/>
                <a:cs typeface="Carlito"/>
              </a:rPr>
              <a:t>Problem</a:t>
            </a:r>
            <a:r>
              <a:rPr sz="2800" spc="-5" dirty="0">
                <a:solidFill>
                  <a:prstClr val="black"/>
                </a:solidFill>
                <a:latin typeface="Carlito"/>
                <a:cs typeface="Carlito"/>
              </a:rPr>
              <a:t> 2:</a:t>
            </a:r>
            <a:endParaRPr sz="2800">
              <a:solidFill>
                <a:prstClr val="black"/>
              </a:solidFill>
              <a:latin typeface="Carlito"/>
              <a:cs typeface="Carlito"/>
            </a:endParaRPr>
          </a:p>
          <a:p>
            <a:pPr marL="755650" lvl="1" indent="-285750">
              <a:spcBef>
                <a:spcPts val="545"/>
              </a:spcBef>
              <a:buFont typeface="Arial"/>
              <a:buChar char="–"/>
              <a:tabLst>
                <a:tab pos="755650" algn="l"/>
              </a:tabLst>
            </a:pPr>
            <a:r>
              <a:rPr sz="2400" spc="-5" dirty="0">
                <a:solidFill>
                  <a:prstClr val="black"/>
                </a:solidFill>
                <a:latin typeface="Carlito"/>
                <a:cs typeface="Carlito"/>
              </a:rPr>
              <a:t>For each point correctly recognize </a:t>
            </a:r>
            <a:r>
              <a:rPr sz="2400" dirty="0">
                <a:solidFill>
                  <a:prstClr val="black"/>
                </a:solidFill>
                <a:latin typeface="Carlito"/>
                <a:cs typeface="Carlito"/>
              </a:rPr>
              <a:t>the </a:t>
            </a:r>
            <a:r>
              <a:rPr sz="2400" spc="-5" dirty="0">
                <a:solidFill>
                  <a:prstClr val="black"/>
                </a:solidFill>
                <a:latin typeface="Carlito"/>
                <a:cs typeface="Carlito"/>
              </a:rPr>
              <a:t>corresponding</a:t>
            </a:r>
            <a:r>
              <a:rPr sz="2400" spc="80" dirty="0">
                <a:solidFill>
                  <a:prstClr val="black"/>
                </a:solidFill>
                <a:latin typeface="Carlito"/>
                <a:cs typeface="Carlito"/>
              </a:rPr>
              <a:t> </a:t>
            </a:r>
            <a:r>
              <a:rPr sz="2400" spc="-5" dirty="0">
                <a:solidFill>
                  <a:prstClr val="black"/>
                </a:solidFill>
                <a:latin typeface="Carlito"/>
                <a:cs typeface="Carlito"/>
              </a:rPr>
              <a:t>one</a:t>
            </a:r>
            <a:endParaRPr sz="2400">
              <a:solidFill>
                <a:prstClr val="black"/>
              </a:solidFill>
              <a:latin typeface="Carlito"/>
              <a:cs typeface="Carlito"/>
            </a:endParaRPr>
          </a:p>
          <a:p>
            <a:pPr marL="987425" algn="ctr">
              <a:spcBef>
                <a:spcPts val="2245"/>
              </a:spcBef>
            </a:pPr>
            <a:r>
              <a:rPr sz="4800" b="1" dirty="0">
                <a:solidFill>
                  <a:srgbClr val="FF3300"/>
                </a:solidFill>
                <a:latin typeface="Trebuchet MS"/>
                <a:cs typeface="Trebuchet MS"/>
              </a:rPr>
              <a:t>?</a:t>
            </a:r>
            <a:endParaRPr sz="4800">
              <a:solidFill>
                <a:prstClr val="black"/>
              </a:solidFill>
              <a:latin typeface="Trebuchet MS"/>
              <a:cs typeface="Trebuchet MS"/>
            </a:endParaRPr>
          </a:p>
        </p:txBody>
      </p:sp>
      <p:sp>
        <p:nvSpPr>
          <p:cNvPr id="25" name="object 25"/>
          <p:cNvSpPr txBox="1">
            <a:spLocks noGrp="1"/>
          </p:cNvSpPr>
          <p:nvPr>
            <p:ph type="sldNum" sz="quarter" idx="7"/>
          </p:nvPr>
        </p:nvSpPr>
        <p:spPr>
          <a:prstGeom prst="rect">
            <a:avLst/>
          </a:prstGeom>
        </p:spPr>
        <p:txBody>
          <a:bodyPr vert="horz" wrap="square" lIns="0" tIns="1270" rIns="0" bIns="0" rtlCol="0">
            <a:spAutoFit/>
          </a:bodyPr>
          <a:lstStyle/>
          <a:p>
            <a:pPr marL="38100">
              <a:spcBef>
                <a:spcPts val="10"/>
              </a:spcBef>
            </a:pPr>
            <a:fld id="{81D60167-4931-47E6-BA6A-407CBD079E47}" type="slidenum">
              <a:rPr dirty="0">
                <a:solidFill>
                  <a:prstClr val="white"/>
                </a:solidFill>
              </a:rPr>
              <a:pPr marL="38100">
                <a:spcBef>
                  <a:spcPts val="10"/>
                </a:spcBef>
              </a:pPr>
              <a:t>25</a:t>
            </a:fld>
            <a:endParaRPr dirty="0">
              <a:solidFill>
                <a:prstClr val="white"/>
              </a:solidFill>
            </a:endParaRPr>
          </a:p>
        </p:txBody>
      </p:sp>
      <p:sp>
        <p:nvSpPr>
          <p:cNvPr id="26" name="object 26"/>
          <p:cNvSpPr txBox="1">
            <a:spLocks noGrp="1"/>
          </p:cNvSpPr>
          <p:nvPr>
            <p:ph type="ftr" sz="quarter" idx="5"/>
          </p:nvPr>
        </p:nvSpPr>
        <p:spPr>
          <a:prstGeom prst="rect">
            <a:avLst/>
          </a:prstGeom>
        </p:spPr>
        <p:txBody>
          <a:bodyPr vert="horz" wrap="square" lIns="0" tIns="1270" rIns="0" bIns="0" rtlCol="0">
            <a:spAutoFit/>
          </a:bodyPr>
          <a:lstStyle/>
          <a:p>
            <a:pPr marL="12700">
              <a:spcBef>
                <a:spcPts val="10"/>
              </a:spcBef>
            </a:pPr>
            <a:r>
              <a:rPr spc="-5" dirty="0">
                <a:solidFill>
                  <a:prstClr val="white"/>
                </a:solidFill>
              </a:rPr>
              <a:t>2</a:t>
            </a:r>
            <a:r>
              <a:rPr spc="-1065" dirty="0">
                <a:solidFill>
                  <a:prstClr val="white"/>
                </a:solidFill>
              </a:rPr>
              <a:t>-­‐</a:t>
            </a:r>
            <a:r>
              <a:rPr dirty="0">
                <a:solidFill>
                  <a:prstClr val="white"/>
                </a:solidFill>
              </a:rPr>
              <a:t>Oc</a:t>
            </a:r>
            <a:r>
              <a:rPr spc="-730" dirty="0">
                <a:solidFill>
                  <a:prstClr val="white"/>
                </a:solidFill>
              </a:rPr>
              <a:t>t-­‐</a:t>
            </a:r>
            <a:r>
              <a:rPr spc="-5" dirty="0">
                <a:solidFill>
                  <a:prstClr val="white"/>
                </a:solidFill>
              </a:rPr>
              <a:t>1</a:t>
            </a:r>
            <a:r>
              <a:rPr dirty="0">
                <a:solidFill>
                  <a:prstClr val="white"/>
                </a:solidFill>
              </a:rPr>
              <a:t>4</a:t>
            </a:r>
          </a:p>
        </p:txBody>
      </p:sp>
      <p:sp>
        <p:nvSpPr>
          <p:cNvPr id="27" name="object 27"/>
          <p:cNvSpPr txBox="1"/>
          <p:nvPr/>
        </p:nvSpPr>
        <p:spPr>
          <a:xfrm>
            <a:off x="5082540" y="6473288"/>
            <a:ext cx="1192530" cy="295275"/>
          </a:xfrm>
          <a:prstGeom prst="rect">
            <a:avLst/>
          </a:prstGeom>
        </p:spPr>
        <p:txBody>
          <a:bodyPr vert="horz" wrap="square" lIns="0" tIns="12700" rIns="0" bIns="0" rtlCol="0">
            <a:spAutoFit/>
          </a:bodyPr>
          <a:lstStyle/>
          <a:p>
            <a:pPr marL="12700">
              <a:spcBef>
                <a:spcPts val="100"/>
              </a:spcBef>
            </a:pPr>
            <a:r>
              <a:rPr sz="1700" spc="-10" dirty="0">
                <a:solidFill>
                  <a:srgbClr val="FFFFFF"/>
                </a:solidFill>
                <a:latin typeface="Verdana"/>
                <a:cs typeface="Verdana"/>
              </a:rPr>
              <a:t>Lecture </a:t>
            </a:r>
            <a:r>
              <a:rPr sz="1700" spc="50" dirty="0">
                <a:solidFill>
                  <a:srgbClr val="FFFFFF"/>
                </a:solidFill>
                <a:latin typeface="Verdana"/>
                <a:cs typeface="Verdana"/>
              </a:rPr>
              <a:t>6</a:t>
            </a:r>
            <a:r>
              <a:rPr sz="1700" spc="-135" dirty="0">
                <a:solidFill>
                  <a:srgbClr val="FFFFFF"/>
                </a:solidFill>
                <a:latin typeface="Verdana"/>
                <a:cs typeface="Verdana"/>
              </a:rPr>
              <a:t> </a:t>
            </a:r>
            <a:r>
              <a:rPr sz="1700" spc="-130" dirty="0">
                <a:solidFill>
                  <a:srgbClr val="FFFFFF"/>
                </a:solidFill>
                <a:latin typeface="Verdana"/>
                <a:cs typeface="Verdana"/>
              </a:rPr>
              <a:t>-</a:t>
            </a:r>
            <a:endParaRPr sz="1700">
              <a:solidFill>
                <a:prstClr val="black"/>
              </a:solidFill>
              <a:latin typeface="Verdana"/>
              <a:cs typeface="Verdana"/>
            </a:endParaRPr>
          </a:p>
        </p:txBody>
      </p:sp>
      <p:sp>
        <p:nvSpPr>
          <p:cNvPr id="28" name="object 28"/>
          <p:cNvSpPr txBox="1">
            <a:spLocks noGrp="1"/>
          </p:cNvSpPr>
          <p:nvPr>
            <p:ph type="dt" sz="half" idx="6"/>
          </p:nvPr>
        </p:nvSpPr>
        <p:spPr>
          <a:prstGeom prst="rect">
            <a:avLst/>
          </a:prstGeom>
        </p:spPr>
        <p:txBody>
          <a:bodyPr vert="horz" wrap="square" lIns="0" tIns="12700" rIns="0" bIns="0" rtlCol="0">
            <a:spAutoFit/>
          </a:bodyPr>
          <a:lstStyle/>
          <a:p>
            <a:pPr marL="12700">
              <a:spcBef>
                <a:spcPts val="100"/>
              </a:spcBef>
            </a:pPr>
            <a:r>
              <a:rPr spc="-60" dirty="0">
                <a:solidFill>
                  <a:prstClr val="white"/>
                </a:solidFill>
              </a:rPr>
              <a:t>Fei-Fei</a:t>
            </a:r>
            <a:r>
              <a:rPr spc="-80" dirty="0">
                <a:solidFill>
                  <a:prstClr val="white"/>
                </a:solidFill>
              </a:rPr>
              <a:t> </a:t>
            </a:r>
            <a:r>
              <a:rPr spc="-15" dirty="0">
                <a:solidFill>
                  <a:prstClr val="white"/>
                </a:solidFill>
              </a:rPr>
              <a:t>Li</a:t>
            </a:r>
          </a:p>
        </p:txBody>
      </p:sp>
    </p:spTree>
    <p:extLst>
      <p:ext uri="{BB962C8B-B14F-4D97-AF65-F5344CB8AC3E}">
        <p14:creationId xmlns:p14="http://schemas.microsoft.com/office/powerpoint/2010/main" val="3208938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Invariant local features</a:t>
            </a:r>
          </a:p>
        </p:txBody>
      </p:sp>
      <p:sp>
        <p:nvSpPr>
          <p:cNvPr id="26627" name="Rectangle 3"/>
          <p:cNvSpPr>
            <a:spLocks noGrp="1" noChangeArrowheads="1"/>
          </p:cNvSpPr>
          <p:nvPr>
            <p:ph type="body" sz="half" idx="1"/>
          </p:nvPr>
        </p:nvSpPr>
        <p:spPr>
          <a:xfrm>
            <a:off x="533400" y="1143000"/>
            <a:ext cx="8001000" cy="1676400"/>
          </a:xfrm>
        </p:spPr>
        <p:txBody>
          <a:bodyPr/>
          <a:lstStyle/>
          <a:p>
            <a:pPr marL="0" indent="0">
              <a:buFontTx/>
              <a:buNone/>
            </a:pPr>
            <a:r>
              <a:rPr lang="en-US" sz="2000"/>
              <a:t>Find features that are invariant to transformations</a:t>
            </a:r>
          </a:p>
          <a:p>
            <a:pPr lvl="1"/>
            <a:r>
              <a:rPr lang="en-US" sz="1800"/>
              <a:t>geometric invariance:  translation, rotation, scale</a:t>
            </a:r>
          </a:p>
          <a:p>
            <a:pPr lvl="1"/>
            <a:r>
              <a:rPr lang="en-US" sz="1800"/>
              <a:t>photometric invariance:  brightness, exposure, …</a:t>
            </a:r>
          </a:p>
        </p:txBody>
      </p:sp>
      <p:pic>
        <p:nvPicPr>
          <p:cNvPr id="26628" name="Picture 4" descr="sift-feat"/>
          <p:cNvPicPr>
            <a:picLocks noGrp="1" noChangeAspect="1" noChangeArrowheads="1"/>
          </p:cNvPicPr>
          <p:nvPr>
            <p:ph sz="half" idx="2"/>
          </p:nvPr>
        </p:nvPicPr>
        <p:blipFill>
          <a:blip r:embed="rId2" cstate="print"/>
          <a:srcRect/>
          <a:stretch>
            <a:fillRect/>
          </a:stretch>
        </p:blipFill>
        <p:spPr>
          <a:xfrm>
            <a:off x="685800" y="2455863"/>
            <a:ext cx="7559675" cy="3640137"/>
          </a:xfrm>
          <a:noFill/>
        </p:spPr>
      </p:pic>
      <p:sp>
        <p:nvSpPr>
          <p:cNvPr id="26629" name="Text Box 5"/>
          <p:cNvSpPr txBox="1">
            <a:spLocks noChangeArrowheads="1"/>
          </p:cNvSpPr>
          <p:nvPr/>
        </p:nvSpPr>
        <p:spPr bwMode="auto">
          <a:xfrm>
            <a:off x="3505204" y="6186488"/>
            <a:ext cx="2017155" cy="369332"/>
          </a:xfrm>
          <a:prstGeom prst="rect">
            <a:avLst/>
          </a:prstGeom>
          <a:noFill/>
          <a:ln w="12700" cap="sq">
            <a:noFill/>
            <a:miter lim="800000"/>
            <a:headEnd type="none" w="sm" len="sm"/>
            <a:tailEnd type="none" w="sm" len="sm"/>
          </a:ln>
        </p:spPr>
        <p:txBody>
          <a:bodyPr wrap="none">
            <a:spAutoFit/>
          </a:bodyPr>
          <a:lstStyle/>
          <a:p>
            <a:r>
              <a:rPr lang="en-US" dirty="0">
                <a:solidFill>
                  <a:prstClr val="black"/>
                </a:solidFill>
              </a:rPr>
              <a:t>Feature Descriptors</a:t>
            </a:r>
          </a:p>
        </p:txBody>
      </p:sp>
    </p:spTree>
    <p:extLst>
      <p:ext uri="{BB962C8B-B14F-4D97-AF65-F5344CB8AC3E}">
        <p14:creationId xmlns:p14="http://schemas.microsoft.com/office/powerpoint/2010/main" val="3181578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Advantages of local features</a:t>
            </a:r>
          </a:p>
        </p:txBody>
      </p:sp>
      <p:sp>
        <p:nvSpPr>
          <p:cNvPr id="27651" name="Rectangle 3"/>
          <p:cNvSpPr>
            <a:spLocks noGrp="1" noChangeArrowheads="1"/>
          </p:cNvSpPr>
          <p:nvPr>
            <p:ph type="body" idx="1"/>
          </p:nvPr>
        </p:nvSpPr>
        <p:spPr/>
        <p:txBody>
          <a:bodyPr>
            <a:normAutofit fontScale="92500" lnSpcReduction="10000"/>
          </a:bodyPr>
          <a:lstStyle/>
          <a:p>
            <a:pPr>
              <a:lnSpc>
                <a:spcPct val="90000"/>
              </a:lnSpc>
              <a:spcBef>
                <a:spcPct val="50000"/>
              </a:spcBef>
              <a:buFontTx/>
              <a:buNone/>
            </a:pPr>
            <a:r>
              <a:rPr lang="en-US" dirty="0"/>
              <a:t>Locality </a:t>
            </a:r>
          </a:p>
          <a:p>
            <a:pPr lvl="1">
              <a:lnSpc>
                <a:spcPct val="90000"/>
              </a:lnSpc>
              <a:spcBef>
                <a:spcPct val="50000"/>
              </a:spcBef>
            </a:pPr>
            <a:r>
              <a:rPr lang="en-US" dirty="0"/>
              <a:t>features are local, so robust to occlusion and clutter</a:t>
            </a:r>
          </a:p>
          <a:p>
            <a:pPr>
              <a:lnSpc>
                <a:spcPct val="90000"/>
              </a:lnSpc>
              <a:spcBef>
                <a:spcPct val="50000"/>
              </a:spcBef>
              <a:buFontTx/>
              <a:buNone/>
            </a:pPr>
            <a:r>
              <a:rPr lang="en-US" dirty="0"/>
              <a:t>Quantity</a:t>
            </a:r>
          </a:p>
          <a:p>
            <a:pPr lvl="1">
              <a:lnSpc>
                <a:spcPct val="90000"/>
              </a:lnSpc>
              <a:spcBef>
                <a:spcPct val="50000"/>
              </a:spcBef>
            </a:pPr>
            <a:r>
              <a:rPr lang="en-US" dirty="0"/>
              <a:t>hundreds or thousands in a single image</a:t>
            </a:r>
          </a:p>
          <a:p>
            <a:pPr>
              <a:lnSpc>
                <a:spcPct val="90000"/>
              </a:lnSpc>
              <a:spcBef>
                <a:spcPct val="50000"/>
              </a:spcBef>
              <a:buFontTx/>
              <a:buNone/>
            </a:pPr>
            <a:r>
              <a:rPr lang="en-US" dirty="0"/>
              <a:t>Distinctiveness: </a:t>
            </a:r>
          </a:p>
          <a:p>
            <a:pPr lvl="1">
              <a:lnSpc>
                <a:spcPct val="90000"/>
              </a:lnSpc>
              <a:spcBef>
                <a:spcPct val="50000"/>
              </a:spcBef>
            </a:pPr>
            <a:r>
              <a:rPr lang="en-US" dirty="0"/>
              <a:t>can differentiate a large database of objects</a:t>
            </a:r>
          </a:p>
          <a:p>
            <a:pPr>
              <a:lnSpc>
                <a:spcPct val="90000"/>
              </a:lnSpc>
              <a:spcBef>
                <a:spcPct val="50000"/>
              </a:spcBef>
              <a:buFontTx/>
              <a:buNone/>
            </a:pPr>
            <a:r>
              <a:rPr lang="en-US" dirty="0"/>
              <a:t>Efficiency</a:t>
            </a:r>
          </a:p>
          <a:p>
            <a:pPr lvl="1">
              <a:lnSpc>
                <a:spcPct val="90000"/>
              </a:lnSpc>
              <a:spcBef>
                <a:spcPct val="50000"/>
              </a:spcBef>
            </a:pPr>
            <a:r>
              <a:rPr lang="en-US" dirty="0"/>
              <a:t>real-time performance achievable</a:t>
            </a:r>
          </a:p>
        </p:txBody>
      </p:sp>
    </p:spTree>
    <p:extLst>
      <p:ext uri="{BB962C8B-B14F-4D97-AF65-F5344CB8AC3E}">
        <p14:creationId xmlns:p14="http://schemas.microsoft.com/office/powerpoint/2010/main" val="309282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More motivation…  </a:t>
            </a:r>
            <a:endParaRPr lang="ru-RU"/>
          </a:p>
        </p:txBody>
      </p:sp>
      <p:sp>
        <p:nvSpPr>
          <p:cNvPr id="28675" name="Rectangle 3"/>
          <p:cNvSpPr>
            <a:spLocks noGrp="1" noChangeArrowheads="1"/>
          </p:cNvSpPr>
          <p:nvPr>
            <p:ph type="body" idx="1"/>
          </p:nvPr>
        </p:nvSpPr>
        <p:spPr>
          <a:xfrm>
            <a:off x="228600" y="1600200"/>
            <a:ext cx="4876800" cy="4525963"/>
          </a:xfrm>
        </p:spPr>
        <p:txBody>
          <a:bodyPr/>
          <a:lstStyle/>
          <a:p>
            <a:pPr>
              <a:buFontTx/>
              <a:buNone/>
            </a:pPr>
            <a:r>
              <a:rPr lang="en-US" sz="2800" dirty="0"/>
              <a:t>Feature points are used for:</a:t>
            </a:r>
          </a:p>
          <a:p>
            <a:pPr lvl="1"/>
            <a:r>
              <a:rPr lang="en-US" sz="2400" dirty="0"/>
              <a:t>Image alignment</a:t>
            </a:r>
          </a:p>
          <a:p>
            <a:pPr lvl="2"/>
            <a:r>
              <a:rPr lang="en-US" sz="2000" dirty="0"/>
              <a:t>(e.g., mosaics)</a:t>
            </a:r>
          </a:p>
          <a:p>
            <a:pPr lvl="1"/>
            <a:r>
              <a:rPr lang="en-US" sz="2400" dirty="0"/>
              <a:t>3D reconstruction</a:t>
            </a:r>
          </a:p>
          <a:p>
            <a:pPr lvl="1"/>
            <a:r>
              <a:rPr lang="en-US" sz="2400" dirty="0"/>
              <a:t>Motion tracking </a:t>
            </a:r>
          </a:p>
          <a:p>
            <a:pPr lvl="2"/>
            <a:r>
              <a:rPr lang="en-US" sz="2000" dirty="0"/>
              <a:t>(e.g. for AR)</a:t>
            </a:r>
          </a:p>
          <a:p>
            <a:pPr lvl="1"/>
            <a:r>
              <a:rPr lang="en-US" sz="2400" dirty="0"/>
              <a:t>Object recognition</a:t>
            </a:r>
          </a:p>
          <a:p>
            <a:pPr lvl="1"/>
            <a:r>
              <a:rPr lang="en-US" sz="2400" dirty="0"/>
              <a:t>Image retrieval</a:t>
            </a:r>
          </a:p>
          <a:p>
            <a:pPr lvl="1"/>
            <a:r>
              <a:rPr lang="en-US" sz="2400" dirty="0"/>
              <a:t>Robot navigation</a:t>
            </a:r>
          </a:p>
          <a:p>
            <a:pPr lvl="1"/>
            <a:r>
              <a:rPr lang="en-US" sz="2400" dirty="0"/>
              <a:t>… other</a:t>
            </a:r>
            <a:endParaRPr lang="ru-RU" sz="2400" dirty="0"/>
          </a:p>
        </p:txBody>
      </p:sp>
      <p:pic>
        <p:nvPicPr>
          <p:cNvPr id="3" name="Picture 2">
            <a:extLst>
              <a:ext uri="{FF2B5EF4-FFF2-40B4-BE49-F238E27FC236}">
                <a16:creationId xmlns:a16="http://schemas.microsoft.com/office/drawing/2014/main" xmlns="" id="{C1995EF6-5A38-4E10-8A82-610C4CAA7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514600"/>
            <a:ext cx="4572000" cy="2571750"/>
          </a:xfrm>
          <a:prstGeom prst="rect">
            <a:avLst/>
          </a:prstGeom>
        </p:spPr>
      </p:pic>
    </p:spTree>
    <p:extLst>
      <p:ext uri="{BB962C8B-B14F-4D97-AF65-F5344CB8AC3E}">
        <p14:creationId xmlns:p14="http://schemas.microsoft.com/office/powerpoint/2010/main" val="1832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Invariance vs. discriminability</a:t>
            </a:r>
          </a:p>
        </p:txBody>
      </p:sp>
      <p:sp>
        <p:nvSpPr>
          <p:cNvPr id="3" name="Content Placeholder 2"/>
          <p:cNvSpPr>
            <a:spLocks noGrp="1"/>
          </p:cNvSpPr>
          <p:nvPr>
            <p:ph idx="1"/>
          </p:nvPr>
        </p:nvSpPr>
        <p:spPr/>
        <p:txBody>
          <a:bodyPr/>
          <a:lstStyle/>
          <a:p>
            <a:r>
              <a:rPr lang="en-US" dirty="0"/>
              <a:t>Invariance:</a:t>
            </a:r>
          </a:p>
          <a:p>
            <a:pPr lvl="1"/>
            <a:r>
              <a:rPr lang="en-US" dirty="0"/>
              <a:t>Descriptor shouldn’t change even if image is transformed</a:t>
            </a:r>
          </a:p>
          <a:p>
            <a:pPr lvl="1"/>
            <a:endParaRPr lang="en-US" dirty="0"/>
          </a:p>
          <a:p>
            <a:r>
              <a:rPr lang="en-US" dirty="0" err="1"/>
              <a:t>Discriminability</a:t>
            </a:r>
            <a:r>
              <a:rPr lang="en-US" dirty="0"/>
              <a:t>:</a:t>
            </a:r>
          </a:p>
          <a:p>
            <a:pPr lvl="1"/>
            <a:r>
              <a:rPr lang="en-US" dirty="0"/>
              <a:t>Descriptor should be highly unique for each point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26 at 9.16.12 AM.png">
            <a:hlinkClick r:id="rId3" action="ppaction://hlinkfile"/>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7186" y="1062873"/>
            <a:ext cx="7059881" cy="5525979"/>
          </a:xfrm>
          <a:prstGeom prst="rect">
            <a:avLst/>
          </a:prstGeom>
        </p:spPr>
      </p:pic>
      <p:sp>
        <p:nvSpPr>
          <p:cNvPr id="2" name="Title 1"/>
          <p:cNvSpPr>
            <a:spLocks noGrp="1"/>
          </p:cNvSpPr>
          <p:nvPr>
            <p:ph type="title"/>
          </p:nvPr>
        </p:nvSpPr>
        <p:spPr/>
        <p:txBody>
          <a:bodyPr/>
          <a:lstStyle/>
          <a:p>
            <a:r>
              <a:rPr lang="en-US" dirty="0"/>
              <a:t>How did you solve the problem?</a:t>
            </a:r>
          </a:p>
        </p:txBody>
      </p:sp>
      <p:pic>
        <p:nvPicPr>
          <p:cNvPr id="5" name="Content Placeholder 4" descr="Screen Shot 2016-10-26 at 9.22.30 AM.png"/>
          <p:cNvPicPr>
            <a:picLocks noGrp="1" noChangeAspect="1"/>
          </p:cNvPicPr>
          <p:nvPr>
            <p:ph idx="1"/>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477" b="16477"/>
          <a:stretch>
            <a:fillRect/>
          </a:stretch>
        </p:blipFill>
        <p:spPr>
          <a:xfrm>
            <a:off x="1106871" y="1801754"/>
            <a:ext cx="7200986" cy="4002091"/>
          </a:xfrm>
        </p:spPr>
      </p:pic>
    </p:spTree>
    <p:extLst>
      <p:ext uri="{BB962C8B-B14F-4D97-AF65-F5344CB8AC3E}">
        <p14:creationId xmlns:p14="http://schemas.microsoft.com/office/powerpoint/2010/main" val="2326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Image transformations revisited</a:t>
            </a:r>
            <a:endParaRPr lang="ru-RU" dirty="0"/>
          </a:p>
        </p:txBody>
      </p:sp>
      <p:sp>
        <p:nvSpPr>
          <p:cNvPr id="36867" name="Rectangle 3"/>
          <p:cNvSpPr>
            <a:spLocks noGrp="1" noChangeArrowheads="1"/>
          </p:cNvSpPr>
          <p:nvPr>
            <p:ph type="body" idx="1"/>
          </p:nvPr>
        </p:nvSpPr>
        <p:spPr>
          <a:xfrm>
            <a:off x="609600" y="1447800"/>
            <a:ext cx="7848600" cy="5105400"/>
          </a:xfrm>
        </p:spPr>
        <p:txBody>
          <a:bodyPr>
            <a:normAutofit/>
          </a:bodyPr>
          <a:lstStyle/>
          <a:p>
            <a:r>
              <a:rPr lang="en-US" dirty="0"/>
              <a:t>Geometric</a:t>
            </a:r>
          </a:p>
          <a:p>
            <a:endParaRPr lang="en-US" dirty="0"/>
          </a:p>
          <a:p>
            <a:pPr lvl="1">
              <a:buNone/>
            </a:pPr>
            <a:r>
              <a:rPr lang="en-US" b="1" dirty="0"/>
              <a:t>		     Rotation</a:t>
            </a:r>
            <a:br>
              <a:rPr lang="en-US" b="1" dirty="0"/>
            </a:br>
            <a:endParaRPr lang="en-US" b="1" dirty="0"/>
          </a:p>
          <a:p>
            <a:pPr lvl="1"/>
            <a:endParaRPr lang="en-US" dirty="0"/>
          </a:p>
          <a:p>
            <a:pPr lvl="1">
              <a:buNone/>
            </a:pPr>
            <a:r>
              <a:rPr lang="en-US" b="1" dirty="0"/>
              <a:t>             Scale</a:t>
            </a:r>
            <a:r>
              <a:rPr lang="en-US" dirty="0"/>
              <a:t/>
            </a:r>
            <a:br>
              <a:rPr lang="en-US" dirty="0"/>
            </a:br>
            <a:r>
              <a:rPr lang="en-US" dirty="0"/>
              <a:t/>
            </a:r>
            <a:br>
              <a:rPr lang="en-US" dirty="0"/>
            </a:br>
            <a:endParaRPr lang="en-US" sz="1400" dirty="0"/>
          </a:p>
          <a:p>
            <a:r>
              <a:rPr lang="en-US" dirty="0"/>
              <a:t>Photometric</a:t>
            </a:r>
          </a:p>
          <a:p>
            <a:pPr lvl="1">
              <a:buNone/>
            </a:pPr>
            <a:r>
              <a:rPr lang="en-US" b="1" dirty="0"/>
              <a:t>   Intensity change</a:t>
            </a:r>
            <a:endParaRPr lang="ru-RU" dirty="0"/>
          </a:p>
        </p:txBody>
      </p:sp>
      <p:grpSp>
        <p:nvGrpSpPr>
          <p:cNvPr id="2" name="Group 24"/>
          <p:cNvGrpSpPr/>
          <p:nvPr/>
        </p:nvGrpSpPr>
        <p:grpSpPr>
          <a:xfrm>
            <a:off x="4027821" y="2503821"/>
            <a:ext cx="2144379" cy="696579"/>
            <a:chOff x="4267200" y="2580021"/>
            <a:chExt cx="2144379" cy="696579"/>
          </a:xfrm>
        </p:grpSpPr>
        <p:pic>
          <p:nvPicPr>
            <p:cNvPr id="222211" name="Picture 3" descr="C:\snavely\work\teaching\09Fa-CS6610\lectures\lec03\bee_bw.jpg"/>
            <p:cNvPicPr>
              <a:picLocks noChangeAspect="1" noChangeArrowheads="1"/>
            </p:cNvPicPr>
            <p:nvPr/>
          </p:nvPicPr>
          <p:blipFill>
            <a:blip r:embed="rId3" cstate="print"/>
            <a:srcRect/>
            <a:stretch>
              <a:fillRect/>
            </a:stretch>
          </p:blipFill>
          <p:spPr bwMode="auto">
            <a:xfrm>
              <a:off x="4267200" y="2590800"/>
              <a:ext cx="685800" cy="685800"/>
            </a:xfrm>
            <a:prstGeom prst="rect">
              <a:avLst/>
            </a:prstGeom>
            <a:noFill/>
          </p:spPr>
        </p:pic>
        <p:pic>
          <p:nvPicPr>
            <p:cNvPr id="28" name="Picture 3" descr="C:\snavely\work\teaching\09Fa-CS6610\lectures\lec03\bee_bw.jpg"/>
            <p:cNvPicPr>
              <a:picLocks noChangeAspect="1" noChangeArrowheads="1"/>
            </p:cNvPicPr>
            <p:nvPr/>
          </p:nvPicPr>
          <p:blipFill>
            <a:blip r:embed="rId3" cstate="print"/>
            <a:srcRect/>
            <a:stretch>
              <a:fillRect/>
            </a:stretch>
          </p:blipFill>
          <p:spPr bwMode="auto">
            <a:xfrm rot="2558027">
              <a:off x="5725779" y="2580021"/>
              <a:ext cx="685800" cy="685800"/>
            </a:xfrm>
            <a:prstGeom prst="rect">
              <a:avLst/>
            </a:prstGeom>
            <a:noFill/>
          </p:spPr>
        </p:pic>
        <p:sp>
          <p:nvSpPr>
            <p:cNvPr id="33" name="Right Arrow 32"/>
            <p:cNvSpPr/>
            <p:nvPr/>
          </p:nvSpPr>
          <p:spPr>
            <a:xfrm>
              <a:off x="5105400" y="27432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5"/>
          <p:cNvGrpSpPr/>
          <p:nvPr/>
        </p:nvGrpSpPr>
        <p:grpSpPr>
          <a:xfrm>
            <a:off x="3962400" y="3962400"/>
            <a:ext cx="2438400" cy="1143000"/>
            <a:chOff x="4267200" y="3886200"/>
            <a:chExt cx="2438400" cy="1143000"/>
          </a:xfrm>
        </p:grpSpPr>
        <p:pic>
          <p:nvPicPr>
            <p:cNvPr id="29" name="Picture 3" descr="C:\snavely\work\teaching\09Fa-CS6610\lectures\lec03\bee_bw.jpg"/>
            <p:cNvPicPr>
              <a:picLocks noChangeAspect="1" noChangeArrowheads="1"/>
            </p:cNvPicPr>
            <p:nvPr/>
          </p:nvPicPr>
          <p:blipFill>
            <a:blip r:embed="rId3" cstate="print"/>
            <a:srcRect/>
            <a:stretch>
              <a:fillRect/>
            </a:stretch>
          </p:blipFill>
          <p:spPr bwMode="auto">
            <a:xfrm>
              <a:off x="4267200" y="3886200"/>
              <a:ext cx="685800" cy="685800"/>
            </a:xfrm>
            <a:prstGeom prst="rect">
              <a:avLst/>
            </a:prstGeom>
            <a:noFill/>
          </p:spPr>
        </p:pic>
        <p:pic>
          <p:nvPicPr>
            <p:cNvPr id="30" name="Picture 3" descr="C:\snavely\work\teaching\09Fa-CS6610\lectures\lec03\bee_bw.jpg"/>
            <p:cNvPicPr>
              <a:picLocks noChangeAspect="1" noChangeArrowheads="1"/>
            </p:cNvPicPr>
            <p:nvPr/>
          </p:nvPicPr>
          <p:blipFill>
            <a:blip r:embed="rId3" cstate="print"/>
            <a:srcRect/>
            <a:stretch>
              <a:fillRect/>
            </a:stretch>
          </p:blipFill>
          <p:spPr bwMode="auto">
            <a:xfrm>
              <a:off x="5562600" y="3886200"/>
              <a:ext cx="1143000" cy="1143000"/>
            </a:xfrm>
            <a:prstGeom prst="rect">
              <a:avLst/>
            </a:prstGeom>
            <a:noFill/>
          </p:spPr>
        </p:pic>
        <p:sp>
          <p:nvSpPr>
            <p:cNvPr id="34" name="Right Arrow 33"/>
            <p:cNvSpPr/>
            <p:nvPr/>
          </p:nvSpPr>
          <p:spPr>
            <a:xfrm>
              <a:off x="5105400" y="40386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26"/>
          <p:cNvGrpSpPr/>
          <p:nvPr/>
        </p:nvGrpSpPr>
        <p:grpSpPr>
          <a:xfrm>
            <a:off x="4191000" y="5638800"/>
            <a:ext cx="2057400" cy="685800"/>
            <a:chOff x="4267200" y="5562600"/>
            <a:chExt cx="2057400" cy="685800"/>
          </a:xfrm>
        </p:grpSpPr>
        <p:pic>
          <p:nvPicPr>
            <p:cNvPr id="31" name="Picture 3" descr="C:\snavely\work\teaching\09Fa-CS6610\lectures\lec03\bee_bw.jpg"/>
            <p:cNvPicPr>
              <a:picLocks noChangeAspect="1" noChangeArrowheads="1"/>
            </p:cNvPicPr>
            <p:nvPr/>
          </p:nvPicPr>
          <p:blipFill>
            <a:blip r:embed="rId3" cstate="print"/>
            <a:srcRect/>
            <a:stretch>
              <a:fillRect/>
            </a:stretch>
          </p:blipFill>
          <p:spPr bwMode="auto">
            <a:xfrm>
              <a:off x="4267200" y="5562600"/>
              <a:ext cx="685800" cy="685800"/>
            </a:xfrm>
            <a:prstGeom prst="rect">
              <a:avLst/>
            </a:prstGeom>
            <a:noFill/>
          </p:spPr>
        </p:pic>
        <p:pic>
          <p:nvPicPr>
            <p:cNvPr id="32" name="Picture 3" descr="C:\snavely\work\teaching\09Fa-CS6610\lectures\lec03\bee_bw.jpg"/>
            <p:cNvPicPr>
              <a:picLocks noChangeAspect="1" noChangeArrowheads="1"/>
            </p:cNvPicPr>
            <p:nvPr/>
          </p:nvPicPr>
          <p:blipFill>
            <a:blip r:embed="rId3" cstate="print">
              <a:lum bright="30000"/>
            </a:blip>
            <a:srcRect/>
            <a:stretch>
              <a:fillRect/>
            </a:stretch>
          </p:blipFill>
          <p:spPr bwMode="auto">
            <a:xfrm>
              <a:off x="5638800" y="5562600"/>
              <a:ext cx="685800" cy="685800"/>
            </a:xfrm>
            <a:prstGeom prst="rect">
              <a:avLst/>
            </a:prstGeom>
            <a:noFill/>
          </p:spPr>
        </p:pic>
        <p:sp>
          <p:nvSpPr>
            <p:cNvPr id="35" name="Right Arrow 34"/>
            <p:cNvSpPr/>
            <p:nvPr/>
          </p:nvSpPr>
          <p:spPr>
            <a:xfrm>
              <a:off x="5105400" y="57150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Approach</a:t>
            </a:r>
          </a:p>
        </p:txBody>
      </p:sp>
      <p:sp>
        <p:nvSpPr>
          <p:cNvPr id="27651" name="Rectangle 3"/>
          <p:cNvSpPr>
            <a:spLocks noGrp="1" noChangeArrowheads="1"/>
          </p:cNvSpPr>
          <p:nvPr>
            <p:ph type="body" idx="1"/>
          </p:nvPr>
        </p:nvSpPr>
        <p:spPr/>
        <p:txBody>
          <a:bodyPr>
            <a:normAutofit/>
          </a:bodyPr>
          <a:lstStyle/>
          <a:p>
            <a:pPr>
              <a:lnSpc>
                <a:spcPct val="90000"/>
              </a:lnSpc>
              <a:spcBef>
                <a:spcPct val="50000"/>
              </a:spcBef>
              <a:buFontTx/>
              <a:buNone/>
            </a:pPr>
            <a:r>
              <a:rPr lang="en-US" b="1" dirty="0"/>
              <a:t>1. Feature detection</a:t>
            </a:r>
            <a:r>
              <a:rPr lang="en-US" dirty="0"/>
              <a:t>: find it</a:t>
            </a:r>
          </a:p>
          <a:p>
            <a:pPr>
              <a:lnSpc>
                <a:spcPct val="90000"/>
              </a:lnSpc>
              <a:spcBef>
                <a:spcPct val="50000"/>
              </a:spcBef>
              <a:buFontTx/>
              <a:buNone/>
            </a:pPr>
            <a:r>
              <a:rPr lang="en-US" b="1" dirty="0"/>
              <a:t>2. Feature descriptor</a:t>
            </a:r>
            <a:r>
              <a:rPr lang="en-US" dirty="0"/>
              <a:t>: represent it</a:t>
            </a:r>
          </a:p>
          <a:p>
            <a:pPr>
              <a:lnSpc>
                <a:spcPct val="90000"/>
              </a:lnSpc>
              <a:spcBef>
                <a:spcPct val="50000"/>
              </a:spcBef>
              <a:buFontTx/>
              <a:buNone/>
            </a:pPr>
            <a:r>
              <a:rPr lang="en-US" b="1" dirty="0"/>
              <a:t>3. Feature matching</a:t>
            </a:r>
            <a:r>
              <a:rPr lang="en-US" dirty="0"/>
              <a:t>: match it</a:t>
            </a:r>
          </a:p>
          <a:p>
            <a:pPr>
              <a:lnSpc>
                <a:spcPct val="90000"/>
              </a:lnSpc>
              <a:spcBef>
                <a:spcPct val="50000"/>
              </a:spcBef>
              <a:buFontTx/>
              <a:buNone/>
            </a:pPr>
            <a:endParaRPr lang="en-US" dirty="0"/>
          </a:p>
          <a:p>
            <a:pPr>
              <a:lnSpc>
                <a:spcPct val="90000"/>
              </a:lnSpc>
              <a:spcBef>
                <a:spcPct val="50000"/>
              </a:spcBef>
              <a:buFontTx/>
              <a:buNone/>
            </a:pPr>
            <a:r>
              <a:rPr lang="en-US" b="1" dirty="0"/>
              <a:t>Feature tracking:</a:t>
            </a:r>
            <a:r>
              <a:rPr lang="en-US" dirty="0"/>
              <a:t> track it, when motion</a:t>
            </a:r>
          </a:p>
        </p:txBody>
      </p:sp>
    </p:spTree>
    <p:extLst>
      <p:ext uri="{BB962C8B-B14F-4D97-AF65-F5344CB8AC3E}">
        <p14:creationId xmlns:p14="http://schemas.microsoft.com/office/powerpoint/2010/main" val="2187359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0" y="0"/>
            <a:ext cx="9144000" cy="1143000"/>
          </a:xfrm>
        </p:spPr>
        <p:txBody>
          <a:bodyPr/>
          <a:lstStyle/>
          <a:p>
            <a:pPr eaLnBrk="1" hangingPunct="1"/>
            <a:r>
              <a:rPr lang="en-US">
                <a:latin typeface="Arial" charset="0"/>
              </a:rPr>
              <a:t>Local features: main components</a:t>
            </a:r>
          </a:p>
        </p:txBody>
      </p:sp>
      <p:sp>
        <p:nvSpPr>
          <p:cNvPr id="3" name="Content Placeholder 2"/>
          <p:cNvSpPr>
            <a:spLocks noGrp="1"/>
          </p:cNvSpPr>
          <p:nvPr>
            <p:ph idx="1"/>
          </p:nvPr>
        </p:nvSpPr>
        <p:spPr>
          <a:xfrm>
            <a:off x="457200" y="1143000"/>
            <a:ext cx="4724400" cy="4525963"/>
          </a:xfrm>
        </p:spPr>
        <p:txBody>
          <a:bodyPr>
            <a:normAutofit fontScale="92500"/>
          </a:bodyPr>
          <a:lstStyle/>
          <a:p>
            <a:pPr marL="514350" indent="-514350" eaLnBrk="1" hangingPunct="1">
              <a:buFontTx/>
              <a:buAutoNum type="arabicParenR"/>
            </a:pPr>
            <a:r>
              <a:rPr lang="en-US" sz="2800">
                <a:latin typeface="Arial" charset="0"/>
              </a:rPr>
              <a:t>Detection: </a:t>
            </a:r>
            <a:r>
              <a:rPr lang="en-US" sz="2400">
                <a:latin typeface="Arial" charset="0"/>
              </a:rPr>
              <a:t>Identify the interest points</a:t>
            </a:r>
          </a:p>
          <a:p>
            <a:pPr marL="514350" indent="-514350" eaLnBrk="1" hangingPunct="1">
              <a:buFontTx/>
              <a:buAutoNum type="arabicParenR"/>
            </a:pPr>
            <a:endParaRPr lang="en-US" sz="1000">
              <a:latin typeface="Arial" charset="0"/>
            </a:endParaRPr>
          </a:p>
          <a:p>
            <a:pPr marL="514350" indent="-514350" eaLnBrk="1" hangingPunct="1">
              <a:buFontTx/>
              <a:buAutoNum type="arabicParenR"/>
            </a:pPr>
            <a:endParaRPr lang="en-US" sz="1000">
              <a:latin typeface="Arial" charset="0"/>
            </a:endParaRPr>
          </a:p>
          <a:p>
            <a:pPr marL="514350" indent="-514350" eaLnBrk="1" hangingPunct="1">
              <a:buFontTx/>
              <a:buAutoNum type="arabicParenR"/>
            </a:pPr>
            <a:endParaRPr lang="en-US" sz="1000">
              <a:latin typeface="Arial" charset="0"/>
            </a:endParaRPr>
          </a:p>
          <a:p>
            <a:pPr marL="514350" indent="-514350" eaLnBrk="1" hangingPunct="1">
              <a:buFontTx/>
              <a:buAutoNum type="arabicParenR"/>
            </a:pPr>
            <a:endParaRPr lang="en-US" sz="1000">
              <a:latin typeface="Arial" charset="0"/>
            </a:endParaRPr>
          </a:p>
          <a:p>
            <a:pPr marL="514350" indent="-514350" eaLnBrk="1" hangingPunct="1">
              <a:buFontTx/>
              <a:buAutoNum type="arabicParenR"/>
            </a:pPr>
            <a:r>
              <a:rPr lang="en-US" sz="2800">
                <a:latin typeface="Arial" charset="0"/>
              </a:rPr>
              <a:t>Description</a:t>
            </a:r>
            <a:r>
              <a:rPr lang="en-US" sz="2400">
                <a:latin typeface="Arial" charset="0"/>
              </a:rPr>
              <a:t>: Extract vector feature descriptor surrounding each interest point.</a:t>
            </a:r>
          </a:p>
          <a:p>
            <a:pPr marL="514350" indent="-514350" eaLnBrk="1" hangingPunct="1">
              <a:buFontTx/>
              <a:buAutoNum type="arabicParenR"/>
            </a:pPr>
            <a:endParaRPr lang="en-US" sz="1000">
              <a:latin typeface="Arial" charset="0"/>
            </a:endParaRPr>
          </a:p>
          <a:p>
            <a:pPr marL="514350" indent="-514350" eaLnBrk="1" hangingPunct="1">
              <a:buFontTx/>
              <a:buAutoNum type="arabicParenR"/>
            </a:pPr>
            <a:endParaRPr lang="en-US" sz="1000">
              <a:latin typeface="Arial" charset="0"/>
            </a:endParaRPr>
          </a:p>
          <a:p>
            <a:pPr marL="514350" indent="-514350" eaLnBrk="1" hangingPunct="1">
              <a:buFontTx/>
              <a:buAutoNum type="arabicParenR"/>
            </a:pPr>
            <a:endParaRPr lang="en-US" sz="1000">
              <a:latin typeface="Arial" charset="0"/>
            </a:endParaRPr>
          </a:p>
          <a:p>
            <a:pPr marL="514350" indent="-514350" eaLnBrk="1" hangingPunct="1">
              <a:buFontTx/>
              <a:buAutoNum type="arabicParenR"/>
            </a:pPr>
            <a:endParaRPr lang="en-US" sz="1000">
              <a:latin typeface="Arial" charset="0"/>
            </a:endParaRPr>
          </a:p>
          <a:p>
            <a:pPr marL="514350" indent="-514350" eaLnBrk="1" hangingPunct="1">
              <a:buFontTx/>
              <a:buAutoNum type="arabicParenR"/>
            </a:pPr>
            <a:r>
              <a:rPr lang="en-US" sz="2800">
                <a:latin typeface="Arial" charset="0"/>
              </a:rPr>
              <a:t>Matching: </a:t>
            </a:r>
            <a:r>
              <a:rPr lang="en-US" sz="2400">
                <a:latin typeface="Arial" charset="0"/>
              </a:rPr>
              <a:t>Determine correspondence between descriptors in two views</a:t>
            </a:r>
          </a:p>
        </p:txBody>
      </p:sp>
      <p:pic>
        <p:nvPicPr>
          <p:cNvPr id="114692" name="Picture 4" descr="SIF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066800"/>
            <a:ext cx="24384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IF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971800"/>
            <a:ext cx="24384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0"/>
          <p:cNvGrpSpPr>
            <a:grpSpLocks noChangeAspect="1"/>
          </p:cNvGrpSpPr>
          <p:nvPr/>
        </p:nvGrpSpPr>
        <p:grpSpPr bwMode="auto">
          <a:xfrm>
            <a:off x="4876800" y="2982913"/>
            <a:ext cx="2306638" cy="1131887"/>
            <a:chOff x="4191000" y="4216493"/>
            <a:chExt cx="2667000" cy="1308192"/>
          </a:xfrm>
        </p:grpSpPr>
        <p:sp>
          <p:nvSpPr>
            <p:cNvPr id="8" name="Rectangle 7"/>
            <p:cNvSpPr/>
            <p:nvPr/>
          </p:nvSpPr>
          <p:spPr bwMode="auto">
            <a:xfrm rot="20018806">
              <a:off x="6065059" y="5082505"/>
              <a:ext cx="411155" cy="442180"/>
            </a:xfrm>
            <a:prstGeom prst="rect">
              <a:avLst/>
            </a:prstGeom>
            <a:noFill/>
            <a:ln w="9525" cap="flat" cmpd="sng" algn="ctr">
              <a:solidFill>
                <a:srgbClr val="FF0000"/>
              </a:solidFill>
              <a:prstDash val="solid"/>
              <a:round/>
              <a:headEnd type="none" w="med" len="med"/>
              <a:tailEnd type="none" w="med" len="med"/>
            </a:ln>
            <a:effectLst/>
          </p:spPr>
          <p:txBody>
            <a:bodyPr/>
            <a:lstStyle/>
            <a:p>
              <a:pPr eaLnBrk="0" hangingPunct="0">
                <a:defRPr/>
              </a:pPr>
              <a:endParaRPr lang="en-US">
                <a:solidFill>
                  <a:srgbClr val="000000"/>
                </a:solidFill>
                <a:latin typeface="Arial"/>
              </a:endParaRPr>
            </a:p>
          </p:txBody>
        </p:sp>
        <p:graphicFrame>
          <p:nvGraphicFramePr>
            <p:cNvPr id="114709" name="Object 2"/>
            <p:cNvGraphicFramePr>
              <a:graphicFrameLocks noChangeAspect="1"/>
            </p:cNvGraphicFramePr>
            <p:nvPr/>
          </p:nvGraphicFramePr>
          <p:xfrm>
            <a:off x="4191000" y="4216493"/>
            <a:ext cx="2667000" cy="603250"/>
          </p:xfrm>
          <a:graphic>
            <a:graphicData uri="http://schemas.openxmlformats.org/presentationml/2006/ole">
              <mc:AlternateContent xmlns:mc="http://schemas.openxmlformats.org/markup-compatibility/2006">
                <mc:Choice xmlns:v="urn:schemas-microsoft-com:vml" Requires="v">
                  <p:oleObj spid="_x0000_s2052" name="Equation" r:id="rId5" imgW="1066800" imgH="241300" progId="Equation.3">
                    <p:embed/>
                  </p:oleObj>
                </mc:Choice>
                <mc:Fallback>
                  <p:oleObj name="Equation" r:id="rId5" imgW="10668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216493"/>
                          <a:ext cx="2667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14710" name="Shape 17"/>
            <p:cNvCxnSpPr>
              <a:cxnSpLocks noChangeShapeType="1"/>
              <a:stCxn id="8" idx="1"/>
            </p:cNvCxnSpPr>
            <p:nvPr/>
          </p:nvCxnSpPr>
          <p:spPr bwMode="auto">
            <a:xfrm rot="10800000">
              <a:off x="5410201" y="4648201"/>
              <a:ext cx="675407" cy="746517"/>
            </a:xfrm>
            <a:prstGeom prst="curvedConnector2">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4" name="Group 21"/>
          <p:cNvGrpSpPr>
            <a:grpSpLocks/>
          </p:cNvGrpSpPr>
          <p:nvPr/>
        </p:nvGrpSpPr>
        <p:grpSpPr bwMode="auto">
          <a:xfrm>
            <a:off x="6718300" y="3352800"/>
            <a:ext cx="2425700" cy="1984375"/>
            <a:chOff x="7042516" y="4800600"/>
            <a:chExt cx="2794000" cy="2232025"/>
          </a:xfrm>
        </p:grpSpPr>
        <p:grpSp>
          <p:nvGrpSpPr>
            <p:cNvPr id="114704" name="Group 11"/>
            <p:cNvGrpSpPr>
              <a:grpSpLocks/>
            </p:cNvGrpSpPr>
            <p:nvPr/>
          </p:nvGrpSpPr>
          <p:grpSpPr bwMode="auto">
            <a:xfrm>
              <a:off x="7042516" y="4800600"/>
              <a:ext cx="2794000" cy="2232025"/>
              <a:chOff x="7042516" y="4800600"/>
              <a:chExt cx="2794000" cy="2232025"/>
            </a:xfrm>
          </p:grpSpPr>
          <p:sp>
            <p:nvSpPr>
              <p:cNvPr id="10" name="Rectangle 9"/>
              <p:cNvSpPr/>
              <p:nvPr/>
            </p:nvSpPr>
            <p:spPr bwMode="auto">
              <a:xfrm>
                <a:off x="7470393" y="4800600"/>
                <a:ext cx="530275" cy="533901"/>
              </a:xfrm>
              <a:prstGeom prst="rect">
                <a:avLst/>
              </a:prstGeom>
              <a:noFill/>
              <a:ln w="9525" cap="flat" cmpd="sng" algn="ctr">
                <a:solidFill>
                  <a:srgbClr val="FF0000"/>
                </a:solidFill>
                <a:prstDash val="solid"/>
                <a:round/>
                <a:headEnd type="none" w="med" len="med"/>
                <a:tailEnd type="none" w="med" len="med"/>
              </a:ln>
              <a:effectLst/>
            </p:spPr>
            <p:txBody>
              <a:bodyPr/>
              <a:lstStyle/>
              <a:p>
                <a:pPr eaLnBrk="0" hangingPunct="0">
                  <a:defRPr/>
                </a:pPr>
                <a:endParaRPr lang="en-US">
                  <a:solidFill>
                    <a:srgbClr val="000000"/>
                  </a:solidFill>
                  <a:latin typeface="Arial"/>
                </a:endParaRPr>
              </a:p>
            </p:txBody>
          </p:sp>
          <p:graphicFrame>
            <p:nvGraphicFramePr>
              <p:cNvPr id="114707" name="Object 3"/>
              <p:cNvGraphicFramePr>
                <a:graphicFrameLocks noChangeAspect="1"/>
              </p:cNvGraphicFramePr>
              <p:nvPr/>
            </p:nvGraphicFramePr>
            <p:xfrm>
              <a:off x="7042516" y="6429375"/>
              <a:ext cx="2794000" cy="603250"/>
            </p:xfrm>
            <a:graphic>
              <a:graphicData uri="http://schemas.openxmlformats.org/presentationml/2006/ole">
                <mc:AlternateContent xmlns:mc="http://schemas.openxmlformats.org/markup-compatibility/2006">
                  <mc:Choice xmlns:v="urn:schemas-microsoft-com:vml" Requires="v">
                    <p:oleObj spid="_x0000_s2053" name="Equation" r:id="rId7" imgW="1117600" imgH="241300" progId="Equation.3">
                      <p:embed/>
                    </p:oleObj>
                  </mc:Choice>
                  <mc:Fallback>
                    <p:oleObj name="Equation" r:id="rId7" imgW="11176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2516" y="6429375"/>
                            <a:ext cx="279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14705" name="Curved Connector 19"/>
            <p:cNvCxnSpPr>
              <a:cxnSpLocks noChangeShapeType="1"/>
            </p:cNvCxnSpPr>
            <p:nvPr/>
          </p:nvCxnSpPr>
          <p:spPr bwMode="auto">
            <a:xfrm rot="5400000">
              <a:off x="6866069" y="5846896"/>
              <a:ext cx="1266829" cy="241036"/>
            </a:xfrm>
            <a:prstGeom prst="curvedConnector3">
              <a:avLst>
                <a:gd name="adj1" fmla="val 50000"/>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 name="Group 34"/>
          <p:cNvGrpSpPr>
            <a:grpSpLocks/>
          </p:cNvGrpSpPr>
          <p:nvPr/>
        </p:nvGrpSpPr>
        <p:grpSpPr bwMode="auto">
          <a:xfrm>
            <a:off x="4800600" y="5391150"/>
            <a:ext cx="4343400" cy="1162050"/>
            <a:chOff x="4800600" y="5391912"/>
            <a:chExt cx="4343400" cy="1161288"/>
          </a:xfrm>
        </p:grpSpPr>
        <p:pic>
          <p:nvPicPr>
            <p:cNvPr id="114698"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391912"/>
              <a:ext cx="212140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9"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1052" y="5395686"/>
              <a:ext cx="2132948" cy="11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4700" name="Straight Arrow Connector 27"/>
            <p:cNvCxnSpPr>
              <a:cxnSpLocks noChangeShapeType="1"/>
            </p:cNvCxnSpPr>
            <p:nvPr/>
          </p:nvCxnSpPr>
          <p:spPr bwMode="auto">
            <a:xfrm flipV="1">
              <a:off x="5562600" y="5562600"/>
              <a:ext cx="1981200" cy="228600"/>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14701" name="Straight Arrow Connector 28"/>
            <p:cNvCxnSpPr>
              <a:cxnSpLocks noChangeShapeType="1"/>
            </p:cNvCxnSpPr>
            <p:nvPr/>
          </p:nvCxnSpPr>
          <p:spPr bwMode="auto">
            <a:xfrm>
              <a:off x="6629400" y="5943600"/>
              <a:ext cx="2133600" cy="1588"/>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14702" name="Straight Arrow Connector 31"/>
            <p:cNvCxnSpPr>
              <a:cxnSpLocks noChangeShapeType="1"/>
            </p:cNvCxnSpPr>
            <p:nvPr/>
          </p:nvCxnSpPr>
          <p:spPr bwMode="auto">
            <a:xfrm>
              <a:off x="5410200" y="6248400"/>
              <a:ext cx="2133600" cy="1588"/>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cxnSp>
          <p:nvCxnSpPr>
            <p:cNvPr id="114703" name="Straight Arrow Connector 32"/>
            <p:cNvCxnSpPr>
              <a:cxnSpLocks noChangeShapeType="1"/>
            </p:cNvCxnSpPr>
            <p:nvPr/>
          </p:nvCxnSpPr>
          <p:spPr bwMode="auto">
            <a:xfrm flipV="1">
              <a:off x="5334000" y="5791200"/>
              <a:ext cx="2133600" cy="228600"/>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cxnSp>
      </p:grpSp>
      <p:sp>
        <p:nvSpPr>
          <p:cNvPr id="23" name="TextBox 22"/>
          <p:cNvSpPr txBox="1"/>
          <p:nvPr/>
        </p:nvSpPr>
        <p:spPr>
          <a:xfrm>
            <a:off x="-76200" y="6626225"/>
            <a:ext cx="2209800" cy="307975"/>
          </a:xfrm>
          <a:prstGeom prst="rect">
            <a:avLst/>
          </a:prstGeom>
          <a:noFill/>
        </p:spPr>
        <p:txBody>
          <a:bodyPr>
            <a:spAutoFit/>
          </a:bodyPr>
          <a:lstStyle/>
          <a:p>
            <a:pPr>
              <a:defRPr/>
            </a:pPr>
            <a:r>
              <a:rPr lang="en-US" sz="1400" dirty="0">
                <a:solidFill>
                  <a:srgbClr val="000000"/>
                </a:solidFill>
                <a:latin typeface="Arial"/>
              </a:rPr>
              <a:t>Kristen </a:t>
            </a:r>
            <a:r>
              <a:rPr lang="en-US" sz="1400" dirty="0" err="1">
                <a:solidFill>
                  <a:srgbClr val="000000"/>
                </a:solidFill>
                <a:latin typeface="Arial"/>
              </a:rPr>
              <a:t>Grauman</a:t>
            </a:r>
            <a:endParaRPr lang="en-US" sz="1400" dirty="0">
              <a:solidFill>
                <a:srgbClr val="000000"/>
              </a:solidFill>
              <a:latin typeface="Arial"/>
            </a:endParaRPr>
          </a:p>
        </p:txBody>
      </p:sp>
    </p:spTree>
    <p:extLst>
      <p:ext uri="{BB962C8B-B14F-4D97-AF65-F5344CB8AC3E}">
        <p14:creationId xmlns:p14="http://schemas.microsoft.com/office/powerpoint/2010/main" val="2179068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5"/>
          <p:cNvSpPr>
            <a:spLocks noChangeArrowheads="1"/>
          </p:cNvSpPr>
          <p:nvPr/>
        </p:nvSpPr>
        <p:spPr bwMode="auto">
          <a:xfrm>
            <a:off x="4343400" y="4114800"/>
            <a:ext cx="152400" cy="152400"/>
          </a:xfrm>
          <a:prstGeom prst="rect">
            <a:avLst/>
          </a:prstGeom>
          <a:noFill/>
          <a:ln w="28575">
            <a:solidFill>
              <a:srgbClr val="FF0000"/>
            </a:solidFill>
            <a:miter lim="800000"/>
            <a:headEnd/>
            <a:tailEnd/>
          </a:ln>
        </p:spPr>
        <p:txBody>
          <a:bodyPr wrap="none" anchor="ctr"/>
          <a:lstStyle/>
          <a:p>
            <a:endParaRPr lang="en-US">
              <a:solidFill>
                <a:prstClr val="black"/>
              </a:solidFill>
            </a:endParaRPr>
          </a:p>
        </p:txBody>
      </p:sp>
      <p:sp>
        <p:nvSpPr>
          <p:cNvPr id="29701" name="Rectangle 9"/>
          <p:cNvSpPr>
            <a:spLocks noChangeArrowheads="1"/>
          </p:cNvSpPr>
          <p:nvPr/>
        </p:nvSpPr>
        <p:spPr bwMode="auto">
          <a:xfrm>
            <a:off x="3733800" y="6291040"/>
            <a:ext cx="1724025" cy="425450"/>
          </a:xfrm>
          <a:prstGeom prst="rect">
            <a:avLst/>
          </a:prstGeom>
          <a:noFill/>
          <a:ln w="9525">
            <a:noFill/>
            <a:miter lim="800000"/>
            <a:headEnd/>
            <a:tailEnd/>
          </a:ln>
        </p:spPr>
        <p:txBody>
          <a:bodyPr wrap="none">
            <a:spAutoFit/>
          </a:bodyPr>
          <a:lstStyle/>
          <a:p>
            <a:pPr>
              <a:lnSpc>
                <a:spcPct val="90000"/>
              </a:lnSpc>
              <a:spcBef>
                <a:spcPct val="20000"/>
              </a:spcBef>
            </a:pPr>
            <a:r>
              <a:rPr lang="en-US">
                <a:solidFill>
                  <a:prstClr val="black"/>
                </a:solidFill>
                <a:latin typeface="Arial" charset="0"/>
              </a:rPr>
              <a:t> </a:t>
            </a:r>
            <a:r>
              <a:rPr lang="en-US" sz="2000">
                <a:solidFill>
                  <a:prstClr val="black"/>
                </a:solidFill>
                <a:latin typeface="Arial" charset="0"/>
              </a:rPr>
              <a:t>Snoop demo</a:t>
            </a:r>
            <a:endParaRPr lang="en-US" sz="2000" baseline="-25000">
              <a:solidFill>
                <a:prstClr val="black"/>
              </a:solidFill>
              <a:latin typeface="Arial" charset="0"/>
            </a:endParaRPr>
          </a:p>
        </p:txBody>
      </p:sp>
      <p:pic>
        <p:nvPicPr>
          <p:cNvPr id="6" name="Picture 2" descr="C:\snavely\work\teaching\09Fa-CS6610\lectures\lec02\images\bw.jpg"/>
          <p:cNvPicPr>
            <a:picLocks noChangeAspect="1" noChangeArrowheads="1"/>
          </p:cNvPicPr>
          <p:nvPr/>
        </p:nvPicPr>
        <p:blipFill>
          <a:blip r:embed="rId2" cstate="print"/>
          <a:srcRect/>
          <a:stretch>
            <a:fillRect/>
          </a:stretch>
        </p:blipFill>
        <p:spPr bwMode="auto">
          <a:xfrm>
            <a:off x="-605928" y="0"/>
            <a:ext cx="10118362" cy="6858000"/>
          </a:xfrm>
          <a:prstGeom prst="rect">
            <a:avLst/>
          </a:prstGeom>
          <a:noFill/>
        </p:spPr>
      </p:pic>
      <p:sp>
        <p:nvSpPr>
          <p:cNvPr id="29698" name="Rectangle 2"/>
          <p:cNvSpPr>
            <a:spLocks noGrp="1" noChangeArrowheads="1"/>
          </p:cNvSpPr>
          <p:nvPr>
            <p:ph type="title"/>
          </p:nvPr>
        </p:nvSpPr>
        <p:spPr/>
        <p:txBody>
          <a:bodyPr/>
          <a:lstStyle/>
          <a:p>
            <a:r>
              <a:rPr lang="en-US"/>
              <a:t>What makes a good feature?</a:t>
            </a:r>
          </a:p>
        </p:txBody>
      </p:sp>
    </p:spTree>
    <p:extLst>
      <p:ext uri="{BB962C8B-B14F-4D97-AF65-F5344CB8AC3E}">
        <p14:creationId xmlns:p14="http://schemas.microsoft.com/office/powerpoint/2010/main" val="3902779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Want uniqueness</a:t>
            </a:r>
          </a:p>
        </p:txBody>
      </p:sp>
      <p:sp>
        <p:nvSpPr>
          <p:cNvPr id="30723" name="Content Placeholder 2"/>
          <p:cNvSpPr>
            <a:spLocks noGrp="1"/>
          </p:cNvSpPr>
          <p:nvPr>
            <p:ph idx="1"/>
          </p:nvPr>
        </p:nvSpPr>
        <p:spPr/>
        <p:txBody>
          <a:bodyPr/>
          <a:lstStyle/>
          <a:p>
            <a:pPr>
              <a:buFontTx/>
              <a:buNone/>
            </a:pPr>
            <a:r>
              <a:rPr lang="en-US" dirty="0"/>
              <a:t>Look for image regions that are unusual</a:t>
            </a:r>
          </a:p>
          <a:p>
            <a:pPr lvl="1"/>
            <a:r>
              <a:rPr lang="en-US" dirty="0"/>
              <a:t>Lead to unambiguous matches in other images</a:t>
            </a:r>
          </a:p>
          <a:p>
            <a:pPr lvl="1"/>
            <a:endParaRPr lang="en-US" dirty="0"/>
          </a:p>
          <a:p>
            <a:pPr>
              <a:buFontTx/>
              <a:buNone/>
            </a:pPr>
            <a:r>
              <a:rPr lang="en-US" dirty="0"/>
              <a:t>How to define “unusual”?</a:t>
            </a:r>
          </a:p>
          <a:p>
            <a:pPr lvl="1"/>
            <a:endParaRPr lang="en-US" dirty="0"/>
          </a:p>
        </p:txBody>
      </p:sp>
    </p:spTree>
    <p:extLst>
      <p:ext uri="{BB962C8B-B14F-4D97-AF65-F5344CB8AC3E}">
        <p14:creationId xmlns:p14="http://schemas.microsoft.com/office/powerpoint/2010/main" val="382617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Local measures of uniqueness</a:t>
            </a:r>
          </a:p>
        </p:txBody>
      </p:sp>
      <p:sp>
        <p:nvSpPr>
          <p:cNvPr id="31747" name="Content Placeholder 2"/>
          <p:cNvSpPr>
            <a:spLocks noGrp="1"/>
          </p:cNvSpPr>
          <p:nvPr>
            <p:ph idx="1"/>
          </p:nvPr>
        </p:nvSpPr>
        <p:spPr/>
        <p:txBody>
          <a:bodyPr>
            <a:normAutofit/>
          </a:bodyPr>
          <a:lstStyle/>
          <a:p>
            <a:pPr>
              <a:buFontTx/>
              <a:buNone/>
            </a:pPr>
            <a:r>
              <a:rPr lang="en-US" sz="2800" dirty="0"/>
              <a:t>Suppose we only consider a small window of pixels</a:t>
            </a:r>
          </a:p>
          <a:p>
            <a:pPr lvl="1"/>
            <a:r>
              <a:rPr lang="en-US" sz="2400" dirty="0"/>
              <a:t>What defines whether a feature is a good or bad candidate?</a:t>
            </a:r>
          </a:p>
        </p:txBody>
      </p:sp>
      <p:grpSp>
        <p:nvGrpSpPr>
          <p:cNvPr id="16" name="Group 15"/>
          <p:cNvGrpSpPr/>
          <p:nvPr/>
        </p:nvGrpSpPr>
        <p:grpSpPr>
          <a:xfrm>
            <a:off x="533400" y="3200400"/>
            <a:ext cx="2362200" cy="2209800"/>
            <a:chOff x="533400" y="2413000"/>
            <a:chExt cx="2362200" cy="2209800"/>
          </a:xfrm>
        </p:grpSpPr>
        <p:sp>
          <p:nvSpPr>
            <p:cNvPr id="31748" name="Rectangle 3"/>
            <p:cNvSpPr>
              <a:spLocks noChangeArrowheads="1"/>
            </p:cNvSpPr>
            <p:nvPr/>
          </p:nvSpPr>
          <p:spPr bwMode="auto">
            <a:xfrm>
              <a:off x="533400" y="2413000"/>
              <a:ext cx="2362200" cy="2209800"/>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1751" name="Freeform 41"/>
            <p:cNvSpPr>
              <a:spLocks/>
            </p:cNvSpPr>
            <p:nvPr/>
          </p:nvSpPr>
          <p:spPr bwMode="auto">
            <a:xfrm>
              <a:off x="990600" y="2794000"/>
              <a:ext cx="1600200" cy="1447800"/>
            </a:xfrm>
            <a:custGeom>
              <a:avLst/>
              <a:gdLst>
                <a:gd name="T0" fmla="*/ 0 w 1008"/>
                <a:gd name="T1" fmla="*/ 2147483647 h 912"/>
                <a:gd name="T2" fmla="*/ 0 w 1008"/>
                <a:gd name="T3" fmla="*/ 0 h 912"/>
                <a:gd name="T4" fmla="*/ 2147483647 w 1008"/>
                <a:gd name="T5" fmla="*/ 2147483647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sp>
          <p:nvSpPr>
            <p:cNvPr id="31752" name="Rectangle 46"/>
            <p:cNvSpPr>
              <a:spLocks noChangeArrowheads="1"/>
            </p:cNvSpPr>
            <p:nvPr/>
          </p:nvSpPr>
          <p:spPr bwMode="auto">
            <a:xfrm>
              <a:off x="1309688" y="3524250"/>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grpSp>
      <p:grpSp>
        <p:nvGrpSpPr>
          <p:cNvPr id="17" name="Group 16"/>
          <p:cNvGrpSpPr/>
          <p:nvPr/>
        </p:nvGrpSpPr>
        <p:grpSpPr>
          <a:xfrm>
            <a:off x="3429000" y="3200400"/>
            <a:ext cx="2362200" cy="2209800"/>
            <a:chOff x="3429000" y="2413000"/>
            <a:chExt cx="2362200" cy="2209800"/>
          </a:xfrm>
        </p:grpSpPr>
        <p:grpSp>
          <p:nvGrpSpPr>
            <p:cNvPr id="2" name="Group 42"/>
            <p:cNvGrpSpPr>
              <a:grpSpLocks/>
            </p:cNvGrpSpPr>
            <p:nvPr/>
          </p:nvGrpSpPr>
          <p:grpSpPr bwMode="auto">
            <a:xfrm>
              <a:off x="3429000" y="2413000"/>
              <a:ext cx="2362200" cy="2209800"/>
              <a:chOff x="2208" y="1104"/>
              <a:chExt cx="1488" cy="1392"/>
            </a:xfrm>
          </p:grpSpPr>
          <p:sp>
            <p:nvSpPr>
              <p:cNvPr id="31758" name="Rectangle 43"/>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1759" name="Freeform 44"/>
              <p:cNvSpPr>
                <a:spLocks/>
              </p:cNvSpPr>
              <p:nvPr/>
            </p:nvSpPr>
            <p:spPr bwMode="auto">
              <a:xfrm>
                <a:off x="2496"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grpSp>
        <p:sp>
          <p:nvSpPr>
            <p:cNvPr id="31753" name="Rectangle 9"/>
            <p:cNvSpPr>
              <a:spLocks noChangeArrowheads="1"/>
            </p:cNvSpPr>
            <p:nvPr/>
          </p:nvSpPr>
          <p:spPr bwMode="auto">
            <a:xfrm>
              <a:off x="3629025" y="3352800"/>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grpSp>
      <p:grpSp>
        <p:nvGrpSpPr>
          <p:cNvPr id="18" name="Group 17"/>
          <p:cNvGrpSpPr/>
          <p:nvPr/>
        </p:nvGrpSpPr>
        <p:grpSpPr>
          <a:xfrm>
            <a:off x="6248400" y="3200400"/>
            <a:ext cx="2362200" cy="2209800"/>
            <a:chOff x="6248400" y="2413000"/>
            <a:chExt cx="2362200" cy="2209800"/>
          </a:xfrm>
        </p:grpSpPr>
        <p:grpSp>
          <p:nvGrpSpPr>
            <p:cNvPr id="3" name="Group 94"/>
            <p:cNvGrpSpPr>
              <a:grpSpLocks/>
            </p:cNvGrpSpPr>
            <p:nvPr/>
          </p:nvGrpSpPr>
          <p:grpSpPr bwMode="auto">
            <a:xfrm>
              <a:off x="6248400" y="2413000"/>
              <a:ext cx="2362200" cy="2209800"/>
              <a:chOff x="2208" y="1104"/>
              <a:chExt cx="1488" cy="1392"/>
            </a:xfrm>
          </p:grpSpPr>
          <p:sp>
            <p:nvSpPr>
              <p:cNvPr id="31756" name="Rectangle 95"/>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1757" name="Freeform 96"/>
              <p:cNvSpPr>
                <a:spLocks/>
              </p:cNvSpPr>
              <p:nvPr/>
            </p:nvSpPr>
            <p:spPr bwMode="auto">
              <a:xfrm>
                <a:off x="2496"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grpSp>
        <p:sp>
          <p:nvSpPr>
            <p:cNvPr id="31754" name="Rectangle 10"/>
            <p:cNvSpPr>
              <a:spLocks noChangeArrowheads="1"/>
            </p:cNvSpPr>
            <p:nvPr/>
          </p:nvSpPr>
          <p:spPr bwMode="auto">
            <a:xfrm>
              <a:off x="6477000" y="2590800"/>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grpSp>
      <p:sp>
        <p:nvSpPr>
          <p:cNvPr id="31755" name="Text Box 11"/>
          <p:cNvSpPr txBox="1">
            <a:spLocks noChangeArrowheads="1"/>
          </p:cNvSpPr>
          <p:nvPr/>
        </p:nvSpPr>
        <p:spPr bwMode="auto">
          <a:xfrm>
            <a:off x="6629400" y="6553200"/>
            <a:ext cx="2514600" cy="304800"/>
          </a:xfrm>
          <a:prstGeom prst="rect">
            <a:avLst/>
          </a:prstGeom>
          <a:noFill/>
          <a:ln w="9525">
            <a:noFill/>
            <a:miter lim="800000"/>
            <a:headEnd/>
            <a:tailEnd/>
          </a:ln>
        </p:spPr>
        <p:txBody>
          <a:bodyPr/>
          <a:lstStyle/>
          <a:p>
            <a:pPr marL="342900" indent="-342900">
              <a:spcBef>
                <a:spcPct val="20000"/>
              </a:spcBef>
            </a:pPr>
            <a:r>
              <a:rPr lang="en-US" sz="1200" dirty="0">
                <a:solidFill>
                  <a:prstClr val="black"/>
                </a:solidFill>
              </a:rPr>
              <a:t>Credit: S. Seitz, D. </a:t>
            </a:r>
            <a:r>
              <a:rPr lang="en-US" sz="1200" dirty="0" err="1">
                <a:solidFill>
                  <a:prstClr val="black"/>
                </a:solidFill>
              </a:rPr>
              <a:t>Frolova</a:t>
            </a:r>
            <a:r>
              <a:rPr lang="en-US" sz="1200" dirty="0">
                <a:solidFill>
                  <a:prstClr val="black"/>
                </a:solidFill>
              </a:rPr>
              <a:t>, D. </a:t>
            </a:r>
            <a:r>
              <a:rPr lang="en-US" sz="1200" dirty="0" err="1">
                <a:solidFill>
                  <a:prstClr val="black"/>
                </a:solidFill>
              </a:rPr>
              <a:t>Simakov</a:t>
            </a:r>
            <a:endParaRPr lang="en-US" sz="1200" dirty="0">
              <a:solidFill>
                <a:prstClr val="black"/>
              </a:solidFill>
            </a:endParaRPr>
          </a:p>
        </p:txBody>
      </p:sp>
    </p:spTree>
    <p:extLst>
      <p:ext uri="{BB962C8B-B14F-4D97-AF65-F5344CB8AC3E}">
        <p14:creationId xmlns:p14="http://schemas.microsoft.com/office/powerpoint/2010/main" val="401225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pPr marL="342900" lvl="0" indent="-342900">
              <a:spcBef>
                <a:spcPct val="20000"/>
              </a:spcBef>
            </a:pPr>
            <a:r>
              <a:rPr lang="en-US" dirty="0"/>
              <a:t>Local measures of uniqueness</a:t>
            </a:r>
          </a:p>
        </p:txBody>
      </p:sp>
      <p:grpSp>
        <p:nvGrpSpPr>
          <p:cNvPr id="36" name="Group 35"/>
          <p:cNvGrpSpPr/>
          <p:nvPr/>
        </p:nvGrpSpPr>
        <p:grpSpPr>
          <a:xfrm>
            <a:off x="3429000" y="3200400"/>
            <a:ext cx="2362200" cy="2209800"/>
            <a:chOff x="3429000" y="3886200"/>
            <a:chExt cx="2362200" cy="2209800"/>
          </a:xfrm>
        </p:grpSpPr>
        <p:grpSp>
          <p:nvGrpSpPr>
            <p:cNvPr id="2" name="Group 42"/>
            <p:cNvGrpSpPr>
              <a:grpSpLocks/>
            </p:cNvGrpSpPr>
            <p:nvPr/>
          </p:nvGrpSpPr>
          <p:grpSpPr bwMode="auto">
            <a:xfrm>
              <a:off x="3429000" y="3886200"/>
              <a:ext cx="2362200" cy="2209800"/>
              <a:chOff x="2208" y="1104"/>
              <a:chExt cx="1488" cy="1392"/>
            </a:xfrm>
          </p:grpSpPr>
          <p:sp>
            <p:nvSpPr>
              <p:cNvPr id="33824" name="Rectangle 43"/>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3825" name="Freeform 44"/>
              <p:cNvSpPr>
                <a:spLocks/>
              </p:cNvSpPr>
              <p:nvPr/>
            </p:nvSpPr>
            <p:spPr bwMode="auto">
              <a:xfrm>
                <a:off x="2496"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grpSp>
        <p:grpSp>
          <p:nvGrpSpPr>
            <p:cNvPr id="3" name="Group 45"/>
            <p:cNvGrpSpPr>
              <a:grpSpLocks/>
            </p:cNvGrpSpPr>
            <p:nvPr/>
          </p:nvGrpSpPr>
          <p:grpSpPr bwMode="auto">
            <a:xfrm>
              <a:off x="3505200" y="4724400"/>
              <a:ext cx="703263" cy="677863"/>
              <a:chOff x="892" y="1801"/>
              <a:chExt cx="443" cy="427"/>
            </a:xfrm>
          </p:grpSpPr>
          <p:sp>
            <p:nvSpPr>
              <p:cNvPr id="33819" name="Rectangle 46"/>
              <p:cNvSpPr>
                <a:spLocks noChangeArrowheads="1"/>
              </p:cNvSpPr>
              <p:nvPr/>
            </p:nvSpPr>
            <p:spPr bwMode="auto">
              <a:xfrm>
                <a:off x="960" y="1872"/>
                <a:ext cx="306" cy="296"/>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sp>
            <p:nvSpPr>
              <p:cNvPr id="33820" name="Line 47"/>
              <p:cNvSpPr>
                <a:spLocks noChangeShapeType="1"/>
              </p:cNvSpPr>
              <p:nvPr/>
            </p:nvSpPr>
            <p:spPr bwMode="auto">
              <a:xfrm flipV="1">
                <a:off x="1263" y="1811"/>
                <a:ext cx="57" cy="61"/>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21" name="Line 48"/>
              <p:cNvSpPr>
                <a:spLocks noChangeShapeType="1"/>
              </p:cNvSpPr>
              <p:nvPr/>
            </p:nvSpPr>
            <p:spPr bwMode="auto">
              <a:xfrm>
                <a:off x="1275" y="2169"/>
                <a:ext cx="60" cy="57"/>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22" name="Line 49"/>
              <p:cNvSpPr>
                <a:spLocks noChangeShapeType="1"/>
              </p:cNvSpPr>
              <p:nvPr/>
            </p:nvSpPr>
            <p:spPr bwMode="auto">
              <a:xfrm flipH="1">
                <a:off x="892" y="2170"/>
                <a:ext cx="68" cy="58"/>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23" name="Line 50"/>
              <p:cNvSpPr>
                <a:spLocks noChangeShapeType="1"/>
              </p:cNvSpPr>
              <p:nvPr/>
            </p:nvSpPr>
            <p:spPr bwMode="auto">
              <a:xfrm flipH="1" flipV="1">
                <a:off x="898" y="1801"/>
                <a:ext cx="62" cy="71"/>
              </a:xfrm>
              <a:prstGeom prst="line">
                <a:avLst/>
              </a:prstGeom>
              <a:noFill/>
              <a:ln w="12700">
                <a:solidFill>
                  <a:schemeClr val="tx1"/>
                </a:solidFill>
                <a:round/>
                <a:headEnd/>
                <a:tailEnd type="triangle" w="sm" len="med"/>
              </a:ln>
            </p:spPr>
            <p:txBody>
              <a:bodyPr/>
              <a:lstStyle/>
              <a:p>
                <a:endParaRPr lang="en-US">
                  <a:solidFill>
                    <a:prstClr val="black"/>
                  </a:solidFill>
                </a:endParaRPr>
              </a:p>
            </p:txBody>
          </p:sp>
        </p:grpSp>
      </p:grpSp>
      <p:grpSp>
        <p:nvGrpSpPr>
          <p:cNvPr id="35" name="Group 34"/>
          <p:cNvGrpSpPr/>
          <p:nvPr/>
        </p:nvGrpSpPr>
        <p:grpSpPr>
          <a:xfrm>
            <a:off x="533400" y="3200400"/>
            <a:ext cx="2362200" cy="2209800"/>
            <a:chOff x="533400" y="3886200"/>
            <a:chExt cx="2362200" cy="2209800"/>
          </a:xfrm>
        </p:grpSpPr>
        <p:sp>
          <p:nvSpPr>
            <p:cNvPr id="33795" name="Rectangle 3"/>
            <p:cNvSpPr>
              <a:spLocks noChangeArrowheads="1"/>
            </p:cNvSpPr>
            <p:nvPr/>
          </p:nvSpPr>
          <p:spPr bwMode="auto">
            <a:xfrm>
              <a:off x="533400" y="3886200"/>
              <a:ext cx="2362200" cy="2209800"/>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3799" name="Freeform 41"/>
            <p:cNvSpPr>
              <a:spLocks/>
            </p:cNvSpPr>
            <p:nvPr/>
          </p:nvSpPr>
          <p:spPr bwMode="auto">
            <a:xfrm>
              <a:off x="990600" y="4267200"/>
              <a:ext cx="1600200" cy="1447800"/>
            </a:xfrm>
            <a:custGeom>
              <a:avLst/>
              <a:gdLst>
                <a:gd name="T0" fmla="*/ 0 w 1008"/>
                <a:gd name="T1" fmla="*/ 2147483647 h 912"/>
                <a:gd name="T2" fmla="*/ 0 w 1008"/>
                <a:gd name="T3" fmla="*/ 0 h 912"/>
                <a:gd name="T4" fmla="*/ 2147483647 w 1008"/>
                <a:gd name="T5" fmla="*/ 2147483647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grpSp>
          <p:nvGrpSpPr>
            <p:cNvPr id="5" name="Group 8"/>
            <p:cNvGrpSpPr>
              <a:grpSpLocks/>
            </p:cNvGrpSpPr>
            <p:nvPr/>
          </p:nvGrpSpPr>
          <p:grpSpPr bwMode="auto">
            <a:xfrm>
              <a:off x="1201738" y="4884738"/>
              <a:ext cx="703262" cy="677862"/>
              <a:chOff x="892" y="1801"/>
              <a:chExt cx="443" cy="427"/>
            </a:xfrm>
          </p:grpSpPr>
          <p:sp>
            <p:nvSpPr>
              <p:cNvPr id="33812" name="Rectangle 46"/>
              <p:cNvSpPr>
                <a:spLocks noChangeArrowheads="1"/>
              </p:cNvSpPr>
              <p:nvPr/>
            </p:nvSpPr>
            <p:spPr bwMode="auto">
              <a:xfrm>
                <a:off x="960" y="1872"/>
                <a:ext cx="306" cy="296"/>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sp>
            <p:nvSpPr>
              <p:cNvPr id="33813" name="Line 47"/>
              <p:cNvSpPr>
                <a:spLocks noChangeShapeType="1"/>
              </p:cNvSpPr>
              <p:nvPr/>
            </p:nvSpPr>
            <p:spPr bwMode="auto">
              <a:xfrm flipV="1">
                <a:off x="1263" y="1811"/>
                <a:ext cx="57" cy="61"/>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14" name="Line 48"/>
              <p:cNvSpPr>
                <a:spLocks noChangeShapeType="1"/>
              </p:cNvSpPr>
              <p:nvPr/>
            </p:nvSpPr>
            <p:spPr bwMode="auto">
              <a:xfrm>
                <a:off x="1275" y="2169"/>
                <a:ext cx="60" cy="57"/>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15" name="Line 49"/>
              <p:cNvSpPr>
                <a:spLocks noChangeShapeType="1"/>
              </p:cNvSpPr>
              <p:nvPr/>
            </p:nvSpPr>
            <p:spPr bwMode="auto">
              <a:xfrm flipH="1">
                <a:off x="892" y="2170"/>
                <a:ext cx="68" cy="58"/>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16" name="Line 50"/>
              <p:cNvSpPr>
                <a:spLocks noChangeShapeType="1"/>
              </p:cNvSpPr>
              <p:nvPr/>
            </p:nvSpPr>
            <p:spPr bwMode="auto">
              <a:xfrm flipH="1" flipV="1">
                <a:off x="898" y="1801"/>
                <a:ext cx="62" cy="71"/>
              </a:xfrm>
              <a:prstGeom prst="line">
                <a:avLst/>
              </a:prstGeom>
              <a:noFill/>
              <a:ln w="12700">
                <a:solidFill>
                  <a:schemeClr val="tx1"/>
                </a:solidFill>
                <a:round/>
                <a:headEnd/>
                <a:tailEnd type="triangle" w="sm" len="med"/>
              </a:ln>
            </p:spPr>
            <p:txBody>
              <a:bodyPr/>
              <a:lstStyle/>
              <a:p>
                <a:endParaRPr lang="en-US">
                  <a:solidFill>
                    <a:prstClr val="black"/>
                  </a:solidFill>
                </a:endParaRPr>
              </a:p>
            </p:txBody>
          </p:sp>
        </p:grpSp>
      </p:grpSp>
      <p:grpSp>
        <p:nvGrpSpPr>
          <p:cNvPr id="37" name="Group 36"/>
          <p:cNvGrpSpPr/>
          <p:nvPr/>
        </p:nvGrpSpPr>
        <p:grpSpPr>
          <a:xfrm>
            <a:off x="6248400" y="3200400"/>
            <a:ext cx="2362200" cy="2209800"/>
            <a:chOff x="6248400" y="3886200"/>
            <a:chExt cx="2362200" cy="2209800"/>
          </a:xfrm>
        </p:grpSpPr>
        <p:grpSp>
          <p:nvGrpSpPr>
            <p:cNvPr id="4" name="Group 94"/>
            <p:cNvGrpSpPr>
              <a:grpSpLocks/>
            </p:cNvGrpSpPr>
            <p:nvPr/>
          </p:nvGrpSpPr>
          <p:grpSpPr bwMode="auto">
            <a:xfrm>
              <a:off x="6248400" y="3886200"/>
              <a:ext cx="2362200" cy="2209800"/>
              <a:chOff x="2208" y="1104"/>
              <a:chExt cx="1488" cy="1392"/>
            </a:xfrm>
          </p:grpSpPr>
          <p:sp>
            <p:nvSpPr>
              <p:cNvPr id="33817" name="Rectangle 95"/>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3818" name="Freeform 96"/>
              <p:cNvSpPr>
                <a:spLocks/>
              </p:cNvSpPr>
              <p:nvPr/>
            </p:nvSpPr>
            <p:spPr bwMode="auto">
              <a:xfrm>
                <a:off x="2496"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grpSp>
        <p:grpSp>
          <p:nvGrpSpPr>
            <p:cNvPr id="6" name="Group 9"/>
            <p:cNvGrpSpPr>
              <a:grpSpLocks/>
            </p:cNvGrpSpPr>
            <p:nvPr/>
          </p:nvGrpSpPr>
          <p:grpSpPr bwMode="auto">
            <a:xfrm>
              <a:off x="6383338" y="3962400"/>
              <a:ext cx="703262" cy="677863"/>
              <a:chOff x="892" y="1801"/>
              <a:chExt cx="443" cy="427"/>
            </a:xfrm>
          </p:grpSpPr>
          <p:sp>
            <p:nvSpPr>
              <p:cNvPr id="33807" name="Rectangle 46"/>
              <p:cNvSpPr>
                <a:spLocks noChangeArrowheads="1"/>
              </p:cNvSpPr>
              <p:nvPr/>
            </p:nvSpPr>
            <p:spPr bwMode="auto">
              <a:xfrm>
                <a:off x="960" y="1872"/>
                <a:ext cx="306" cy="296"/>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sp>
            <p:nvSpPr>
              <p:cNvPr id="33808" name="Line 47"/>
              <p:cNvSpPr>
                <a:spLocks noChangeShapeType="1"/>
              </p:cNvSpPr>
              <p:nvPr/>
            </p:nvSpPr>
            <p:spPr bwMode="auto">
              <a:xfrm flipV="1">
                <a:off x="1263" y="1811"/>
                <a:ext cx="57" cy="61"/>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09" name="Line 48"/>
              <p:cNvSpPr>
                <a:spLocks noChangeShapeType="1"/>
              </p:cNvSpPr>
              <p:nvPr/>
            </p:nvSpPr>
            <p:spPr bwMode="auto">
              <a:xfrm>
                <a:off x="1275" y="2169"/>
                <a:ext cx="60" cy="57"/>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10" name="Line 49"/>
              <p:cNvSpPr>
                <a:spLocks noChangeShapeType="1"/>
              </p:cNvSpPr>
              <p:nvPr/>
            </p:nvSpPr>
            <p:spPr bwMode="auto">
              <a:xfrm flipH="1">
                <a:off x="892" y="2170"/>
                <a:ext cx="68" cy="58"/>
              </a:xfrm>
              <a:prstGeom prst="line">
                <a:avLst/>
              </a:prstGeom>
              <a:noFill/>
              <a:ln w="12700">
                <a:solidFill>
                  <a:schemeClr val="tx1"/>
                </a:solidFill>
                <a:round/>
                <a:headEnd/>
                <a:tailEnd type="triangle" w="sm" len="med"/>
              </a:ln>
            </p:spPr>
            <p:txBody>
              <a:bodyPr/>
              <a:lstStyle/>
              <a:p>
                <a:endParaRPr lang="en-US">
                  <a:solidFill>
                    <a:prstClr val="black"/>
                  </a:solidFill>
                </a:endParaRPr>
              </a:p>
            </p:txBody>
          </p:sp>
          <p:sp>
            <p:nvSpPr>
              <p:cNvPr id="33811" name="Line 50"/>
              <p:cNvSpPr>
                <a:spLocks noChangeShapeType="1"/>
              </p:cNvSpPr>
              <p:nvPr/>
            </p:nvSpPr>
            <p:spPr bwMode="auto">
              <a:xfrm flipH="1" flipV="1">
                <a:off x="898" y="1801"/>
                <a:ext cx="62" cy="71"/>
              </a:xfrm>
              <a:prstGeom prst="line">
                <a:avLst/>
              </a:prstGeom>
              <a:noFill/>
              <a:ln w="12700">
                <a:solidFill>
                  <a:schemeClr val="tx1"/>
                </a:solidFill>
                <a:round/>
                <a:headEnd/>
                <a:tailEnd type="triangle" w="sm" len="med"/>
              </a:ln>
            </p:spPr>
            <p:txBody>
              <a:bodyPr/>
              <a:lstStyle/>
              <a:p>
                <a:endParaRPr lang="en-US">
                  <a:solidFill>
                    <a:prstClr val="black"/>
                  </a:solidFill>
                </a:endParaRPr>
              </a:p>
            </p:txBody>
          </p:sp>
        </p:grpSp>
      </p:grpSp>
      <p:sp>
        <p:nvSpPr>
          <p:cNvPr id="33802" name="Text Box 4"/>
          <p:cNvSpPr txBox="1">
            <a:spLocks noChangeArrowheads="1"/>
          </p:cNvSpPr>
          <p:nvPr/>
        </p:nvSpPr>
        <p:spPr bwMode="auto">
          <a:xfrm>
            <a:off x="762000" y="5384800"/>
            <a:ext cx="2057400" cy="1016000"/>
          </a:xfrm>
          <a:prstGeom prst="rect">
            <a:avLst/>
          </a:prstGeom>
          <a:noFill/>
          <a:ln w="9525">
            <a:noFill/>
            <a:miter lim="800000"/>
            <a:headEnd/>
            <a:tailEnd/>
          </a:ln>
        </p:spPr>
        <p:txBody>
          <a:bodyPr>
            <a:spAutoFit/>
          </a:bodyPr>
          <a:lstStyle/>
          <a:p>
            <a:r>
              <a:rPr lang="en-US" sz="2000" dirty="0">
                <a:solidFill>
                  <a:srgbClr val="003399"/>
                </a:solidFill>
                <a:cs typeface="Times New Roman" pitchFamily="18" charset="0"/>
              </a:rPr>
              <a:t>“flat”</a:t>
            </a:r>
            <a:r>
              <a:rPr lang="en-US" sz="2000" dirty="0">
                <a:solidFill>
                  <a:prstClr val="black"/>
                </a:solidFill>
                <a:cs typeface="Times New Roman" pitchFamily="18" charset="0"/>
              </a:rPr>
              <a:t> region:</a:t>
            </a:r>
            <a:br>
              <a:rPr lang="en-US" sz="2000" dirty="0">
                <a:solidFill>
                  <a:prstClr val="black"/>
                </a:solidFill>
                <a:cs typeface="Times New Roman" pitchFamily="18" charset="0"/>
              </a:rPr>
            </a:br>
            <a:r>
              <a:rPr lang="en-US" sz="2000" dirty="0">
                <a:solidFill>
                  <a:prstClr val="black"/>
                </a:solidFill>
                <a:cs typeface="Times New Roman" pitchFamily="18" charset="0"/>
              </a:rPr>
              <a:t>no change in all directions</a:t>
            </a:r>
            <a:endParaRPr lang="ru-RU" sz="2000" dirty="0">
              <a:solidFill>
                <a:prstClr val="black"/>
              </a:solidFill>
              <a:cs typeface="Times New Roman" pitchFamily="18" charset="0"/>
            </a:endParaRPr>
          </a:p>
        </p:txBody>
      </p:sp>
      <p:sp>
        <p:nvSpPr>
          <p:cNvPr id="33803" name="Text Box 93"/>
          <p:cNvSpPr txBox="1">
            <a:spLocks noChangeArrowheads="1"/>
          </p:cNvSpPr>
          <p:nvPr/>
        </p:nvSpPr>
        <p:spPr bwMode="auto">
          <a:xfrm>
            <a:off x="3429000" y="5384800"/>
            <a:ext cx="2438400" cy="1016000"/>
          </a:xfrm>
          <a:prstGeom prst="rect">
            <a:avLst/>
          </a:prstGeom>
          <a:noFill/>
          <a:ln w="9525">
            <a:noFill/>
            <a:miter lim="800000"/>
            <a:headEnd/>
            <a:tailEnd/>
          </a:ln>
        </p:spPr>
        <p:txBody>
          <a:bodyPr>
            <a:spAutoFit/>
          </a:bodyPr>
          <a:lstStyle/>
          <a:p>
            <a:r>
              <a:rPr lang="en-US" sz="2000" dirty="0">
                <a:solidFill>
                  <a:srgbClr val="003399"/>
                </a:solidFill>
                <a:cs typeface="Times New Roman" pitchFamily="18" charset="0"/>
              </a:rPr>
              <a:t>“edge”</a:t>
            </a:r>
            <a:r>
              <a:rPr lang="en-US" sz="2000" dirty="0">
                <a:solidFill>
                  <a:prstClr val="black"/>
                </a:solidFill>
                <a:cs typeface="Times New Roman" pitchFamily="18" charset="0"/>
              </a:rPr>
              <a:t>:  </a:t>
            </a:r>
          </a:p>
          <a:p>
            <a:r>
              <a:rPr lang="en-US" sz="2000" dirty="0">
                <a:solidFill>
                  <a:prstClr val="black"/>
                </a:solidFill>
                <a:cs typeface="Times New Roman" pitchFamily="18" charset="0"/>
              </a:rPr>
              <a:t>no change along the edge direction</a:t>
            </a:r>
            <a:endParaRPr lang="ru-RU" sz="2000" dirty="0">
              <a:solidFill>
                <a:prstClr val="black"/>
              </a:solidFill>
              <a:cs typeface="Times New Roman" pitchFamily="18" charset="0"/>
            </a:endParaRPr>
          </a:p>
        </p:txBody>
      </p:sp>
      <p:sp>
        <p:nvSpPr>
          <p:cNvPr id="33804" name="Text Box 145"/>
          <p:cNvSpPr txBox="1">
            <a:spLocks noChangeArrowheads="1"/>
          </p:cNvSpPr>
          <p:nvPr/>
        </p:nvSpPr>
        <p:spPr bwMode="auto">
          <a:xfrm>
            <a:off x="6248400" y="5359400"/>
            <a:ext cx="2438400" cy="1016000"/>
          </a:xfrm>
          <a:prstGeom prst="rect">
            <a:avLst/>
          </a:prstGeom>
          <a:noFill/>
          <a:ln w="9525">
            <a:noFill/>
            <a:miter lim="800000"/>
            <a:headEnd/>
            <a:tailEnd/>
          </a:ln>
        </p:spPr>
        <p:txBody>
          <a:bodyPr>
            <a:spAutoFit/>
          </a:bodyPr>
          <a:lstStyle/>
          <a:p>
            <a:r>
              <a:rPr lang="en-US" sz="2000" dirty="0">
                <a:solidFill>
                  <a:srgbClr val="003399"/>
                </a:solidFill>
                <a:cs typeface="Times New Roman" pitchFamily="18" charset="0"/>
              </a:rPr>
              <a:t>“corner”</a:t>
            </a:r>
            <a:r>
              <a:rPr lang="en-US" sz="2000" dirty="0">
                <a:solidFill>
                  <a:prstClr val="black"/>
                </a:solidFill>
                <a:cs typeface="Times New Roman" pitchFamily="18" charset="0"/>
              </a:rPr>
              <a:t>:</a:t>
            </a:r>
            <a:br>
              <a:rPr lang="en-US" sz="2000" dirty="0">
                <a:solidFill>
                  <a:prstClr val="black"/>
                </a:solidFill>
                <a:cs typeface="Times New Roman" pitchFamily="18" charset="0"/>
              </a:rPr>
            </a:br>
            <a:r>
              <a:rPr lang="en-US" sz="2000" dirty="0">
                <a:solidFill>
                  <a:prstClr val="black"/>
                </a:solidFill>
                <a:cs typeface="Times New Roman" pitchFamily="18" charset="0"/>
              </a:rPr>
              <a:t>significant change in all directions</a:t>
            </a:r>
            <a:endParaRPr lang="ru-RU" sz="2000" dirty="0">
              <a:solidFill>
                <a:prstClr val="black"/>
              </a:solidFill>
              <a:cs typeface="Times New Roman" pitchFamily="18" charset="0"/>
            </a:endParaRPr>
          </a:p>
        </p:txBody>
      </p:sp>
      <p:sp>
        <p:nvSpPr>
          <p:cNvPr id="34"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r>
              <a:rPr lang="en-US" sz="2800" dirty="0">
                <a:solidFill>
                  <a:prstClr val="black"/>
                </a:solidFill>
              </a:rPr>
              <a:t>How does the window change when you shift it?</a:t>
            </a:r>
          </a:p>
          <a:p>
            <a:pPr marL="342900" indent="-342900">
              <a:spcBef>
                <a:spcPct val="20000"/>
              </a:spcBef>
              <a:buFont typeface="Arial" pitchFamily="34" charset="0"/>
              <a:buChar char="•"/>
            </a:pPr>
            <a:r>
              <a:rPr lang="en-US" sz="2800" dirty="0">
                <a:solidFill>
                  <a:prstClr val="black"/>
                </a:solidFill>
              </a:rPr>
              <a:t>Shifting the window in any direction causes a big change</a:t>
            </a:r>
          </a:p>
        </p:txBody>
      </p:sp>
      <p:sp>
        <p:nvSpPr>
          <p:cNvPr id="38" name="Text Box 11"/>
          <p:cNvSpPr txBox="1">
            <a:spLocks noChangeArrowheads="1"/>
          </p:cNvSpPr>
          <p:nvPr/>
        </p:nvSpPr>
        <p:spPr bwMode="auto">
          <a:xfrm>
            <a:off x="6629400" y="6553200"/>
            <a:ext cx="2514600" cy="304800"/>
          </a:xfrm>
          <a:prstGeom prst="rect">
            <a:avLst/>
          </a:prstGeom>
          <a:noFill/>
          <a:ln w="9525">
            <a:noFill/>
            <a:miter lim="800000"/>
            <a:headEnd/>
            <a:tailEnd/>
          </a:ln>
        </p:spPr>
        <p:txBody>
          <a:bodyPr/>
          <a:lstStyle/>
          <a:p>
            <a:pPr marL="342900" indent="-342900">
              <a:spcBef>
                <a:spcPct val="20000"/>
              </a:spcBef>
            </a:pPr>
            <a:r>
              <a:rPr lang="en-US" sz="1200" dirty="0">
                <a:solidFill>
                  <a:prstClr val="black"/>
                </a:solidFill>
              </a:rPr>
              <a:t>Credit: S. Seitz, D. </a:t>
            </a:r>
            <a:r>
              <a:rPr lang="en-US" sz="1200" dirty="0" err="1">
                <a:solidFill>
                  <a:prstClr val="black"/>
                </a:solidFill>
              </a:rPr>
              <a:t>Frolova</a:t>
            </a:r>
            <a:r>
              <a:rPr lang="en-US" sz="1200" dirty="0">
                <a:solidFill>
                  <a:prstClr val="black"/>
                </a:solidFill>
              </a:rPr>
              <a:t>, D. </a:t>
            </a:r>
            <a:r>
              <a:rPr lang="en-US" sz="1200" dirty="0" err="1">
                <a:solidFill>
                  <a:prstClr val="black"/>
                </a:solidFill>
              </a:rPr>
              <a:t>Simakov</a:t>
            </a:r>
            <a:endParaRPr lang="en-US" sz="1200" dirty="0">
              <a:solidFill>
                <a:prstClr val="black"/>
              </a:solidFill>
            </a:endParaRPr>
          </a:p>
        </p:txBody>
      </p:sp>
    </p:spTree>
    <p:extLst>
      <p:ext uri="{BB962C8B-B14F-4D97-AF65-F5344CB8AC3E}">
        <p14:creationId xmlns:p14="http://schemas.microsoft.com/office/powerpoint/2010/main" val="486324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0629"/>
            <a:ext cx="8077200" cy="1469571"/>
          </a:xfrm>
        </p:spPr>
        <p:txBody>
          <a:bodyPr>
            <a:normAutofit/>
          </a:bodyPr>
          <a:lstStyle/>
          <a:p>
            <a:pPr algn="l"/>
            <a:r>
              <a:rPr lang="en-US" sz="3600" dirty="0"/>
              <a:t> Harris corner detection</a:t>
            </a:r>
          </a:p>
        </p:txBody>
      </p:sp>
      <p:sp>
        <p:nvSpPr>
          <p:cNvPr id="6" name="Title 1"/>
          <p:cNvSpPr txBox="1">
            <a:spLocks/>
          </p:cNvSpPr>
          <p:nvPr/>
        </p:nvSpPr>
        <p:spPr>
          <a:xfrm>
            <a:off x="-381000" y="-164275"/>
            <a:ext cx="7772400" cy="1383475"/>
          </a:xfrm>
          <a:prstGeom prst="rect">
            <a:avLst/>
          </a:prstGeom>
        </p:spPr>
        <p:txBody>
          <a:bodyPr vert="horz" lIns="91440" tIns="45720" rIns="91440" bIns="45720" rtlCol="0" anchor="ctr">
            <a:normAutofit/>
          </a:bodyPr>
          <a:lstStyle/>
          <a:p>
            <a:pPr algn="ctr">
              <a:spcBef>
                <a:spcPct val="0"/>
              </a:spcBef>
              <a:defRPr/>
            </a:pPr>
            <a:endParaRPr lang="en-US" sz="4400" dirty="0">
              <a:solidFill>
                <a:prstClr val="black"/>
              </a:solidFill>
            </a:endParaRPr>
          </a:p>
        </p:txBody>
      </p:sp>
      <p:sp>
        <p:nvSpPr>
          <p:cNvPr id="8" name="Rectangle 7"/>
          <p:cNvSpPr/>
          <p:nvPr/>
        </p:nvSpPr>
        <p:spPr>
          <a:xfrm>
            <a:off x="0" y="1600200"/>
            <a:ext cx="9144000" cy="457200"/>
          </a:xfrm>
          <a:prstGeom prst="rect">
            <a:avLst/>
          </a:prstGeom>
          <a:solidFill>
            <a:schemeClr val="bg1">
              <a:lumMod val="65000"/>
            </a:schemeClr>
          </a:solidFill>
          <a:ln>
            <a:noFill/>
          </a:ln>
          <a:effectLst>
            <a:outerShdw blurRad="1016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2" descr="C:\snavely\work\teaching\09Fa-CS6610\projects\misc\features.bmp"/>
          <p:cNvPicPr>
            <a:picLocks noChangeAspect="1" noChangeArrowheads="1"/>
          </p:cNvPicPr>
          <p:nvPr/>
        </p:nvPicPr>
        <p:blipFill>
          <a:blip r:embed="rId2" cstate="print"/>
          <a:srcRect/>
          <a:stretch>
            <a:fillRect/>
          </a:stretch>
        </p:blipFill>
        <p:spPr bwMode="auto">
          <a:xfrm>
            <a:off x="1643289" y="3357565"/>
            <a:ext cx="5851920" cy="2096179"/>
          </a:xfrm>
          <a:prstGeom prst="rect">
            <a:avLst/>
          </a:prstGeom>
          <a:noFill/>
        </p:spPr>
      </p:pic>
    </p:spTree>
    <p:extLst>
      <p:ext uri="{BB962C8B-B14F-4D97-AF65-F5344CB8AC3E}">
        <p14:creationId xmlns:p14="http://schemas.microsoft.com/office/powerpoint/2010/main" val="3018101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
          <p:cNvSpPr>
            <a:spLocks noChangeArrowheads="1"/>
          </p:cNvSpPr>
          <p:nvPr/>
        </p:nvSpPr>
        <p:spPr bwMode="auto">
          <a:xfrm>
            <a:off x="152400" y="1981200"/>
            <a:ext cx="6172200" cy="5257800"/>
          </a:xfrm>
          <a:prstGeom prst="rect">
            <a:avLst/>
          </a:prstGeom>
          <a:noFill/>
          <a:ln w="9525">
            <a:noFill/>
            <a:miter lim="800000"/>
            <a:headEnd/>
            <a:tailEnd/>
          </a:ln>
        </p:spPr>
        <p:txBody>
          <a:bodyPr/>
          <a:lstStyle/>
          <a:p>
            <a:pPr marL="342900" indent="-342900">
              <a:spcBef>
                <a:spcPct val="20000"/>
              </a:spcBef>
            </a:pPr>
            <a:r>
              <a:rPr lang="en-US" sz="2800" dirty="0">
                <a:solidFill>
                  <a:prstClr val="black"/>
                </a:solidFill>
              </a:rPr>
              <a:t>Consider shifting the window </a:t>
            </a:r>
            <a:r>
              <a:rPr lang="en-US" sz="2800" i="1" dirty="0">
                <a:solidFill>
                  <a:prstClr val="black"/>
                </a:solidFill>
              </a:rPr>
              <a:t>W</a:t>
            </a:r>
            <a:r>
              <a:rPr lang="en-US" sz="2800" dirty="0">
                <a:solidFill>
                  <a:prstClr val="black"/>
                </a:solidFill>
              </a:rPr>
              <a:t> by (</a:t>
            </a:r>
            <a:r>
              <a:rPr lang="en-US" sz="2800" i="1" dirty="0" err="1">
                <a:solidFill>
                  <a:prstClr val="black"/>
                </a:solidFill>
              </a:rPr>
              <a:t>u,v</a:t>
            </a:r>
            <a:r>
              <a:rPr lang="en-US" sz="2800" dirty="0">
                <a:solidFill>
                  <a:prstClr val="black"/>
                </a:solidFill>
              </a:rPr>
              <a:t>)</a:t>
            </a:r>
          </a:p>
          <a:p>
            <a:pPr marL="742950" lvl="1" indent="-285750">
              <a:spcBef>
                <a:spcPct val="20000"/>
              </a:spcBef>
              <a:buFontTx/>
              <a:buChar char="•"/>
            </a:pPr>
            <a:r>
              <a:rPr lang="en-US" sz="2400" dirty="0">
                <a:solidFill>
                  <a:prstClr val="black"/>
                </a:solidFill>
              </a:rPr>
              <a:t>how do the pixels in W change?</a:t>
            </a:r>
          </a:p>
          <a:p>
            <a:pPr marL="742950" lvl="1" indent="-285750">
              <a:spcBef>
                <a:spcPct val="20000"/>
              </a:spcBef>
              <a:buFontTx/>
              <a:buChar char="•"/>
            </a:pPr>
            <a:r>
              <a:rPr lang="en-US" sz="2400" dirty="0">
                <a:solidFill>
                  <a:prstClr val="black"/>
                </a:solidFill>
              </a:rPr>
              <a:t>compare each pixel before and after by</a:t>
            </a:r>
            <a:br>
              <a:rPr lang="en-US" sz="2400" dirty="0">
                <a:solidFill>
                  <a:prstClr val="black"/>
                </a:solidFill>
              </a:rPr>
            </a:br>
            <a:r>
              <a:rPr lang="en-US" sz="2400" dirty="0">
                <a:solidFill>
                  <a:prstClr val="black"/>
                </a:solidFill>
              </a:rPr>
              <a:t>summing up the squared differences (SSD)</a:t>
            </a:r>
          </a:p>
          <a:p>
            <a:pPr marL="742950" lvl="1" indent="-285750">
              <a:spcBef>
                <a:spcPct val="20000"/>
              </a:spcBef>
              <a:buFontTx/>
              <a:buChar char="•"/>
            </a:pPr>
            <a:r>
              <a:rPr lang="en-US" sz="2400" dirty="0">
                <a:solidFill>
                  <a:prstClr val="black"/>
                </a:solidFill>
              </a:rPr>
              <a:t>this defines an SSD “error” </a:t>
            </a:r>
            <a:r>
              <a:rPr lang="en-US" sz="2400" i="1" dirty="0">
                <a:solidFill>
                  <a:prstClr val="black"/>
                </a:solidFill>
              </a:rPr>
              <a:t>E</a:t>
            </a:r>
            <a:r>
              <a:rPr lang="en-US" sz="2400" dirty="0">
                <a:solidFill>
                  <a:prstClr val="black"/>
                </a:solidFill>
              </a:rPr>
              <a:t>(</a:t>
            </a:r>
            <a:r>
              <a:rPr lang="en-US" sz="2400" i="1" dirty="0" err="1">
                <a:solidFill>
                  <a:prstClr val="black"/>
                </a:solidFill>
              </a:rPr>
              <a:t>u,v</a:t>
            </a:r>
            <a:r>
              <a:rPr lang="en-US" sz="2400" dirty="0">
                <a:solidFill>
                  <a:prstClr val="black"/>
                </a:solidFill>
              </a:rPr>
              <a:t>):</a:t>
            </a:r>
          </a:p>
          <a:p>
            <a:pPr marL="742950" lvl="1" indent="-285750">
              <a:spcBef>
                <a:spcPct val="20000"/>
              </a:spcBef>
              <a:buFontTx/>
              <a:buChar char="•"/>
            </a:pPr>
            <a:endParaRPr lang="en-US" sz="2800" dirty="0">
              <a:solidFill>
                <a:prstClr val="black"/>
              </a:solidFill>
            </a:endParaRPr>
          </a:p>
          <a:p>
            <a:pPr lvl="1">
              <a:spcBef>
                <a:spcPct val="20000"/>
              </a:spcBef>
            </a:pPr>
            <a:endParaRPr lang="en-US" sz="2800" dirty="0">
              <a:solidFill>
                <a:prstClr val="black"/>
              </a:solidFill>
            </a:endParaRPr>
          </a:p>
          <a:p>
            <a:pPr lvl="1">
              <a:spcBef>
                <a:spcPct val="20000"/>
              </a:spcBef>
            </a:pPr>
            <a:endParaRPr lang="en-US" sz="1200" dirty="0">
              <a:solidFill>
                <a:prstClr val="black"/>
              </a:solidFill>
            </a:endParaRPr>
          </a:p>
          <a:p>
            <a:pPr marL="742950" lvl="1" indent="-285750">
              <a:spcBef>
                <a:spcPct val="20000"/>
              </a:spcBef>
              <a:buFontTx/>
              <a:buChar char="•"/>
            </a:pPr>
            <a:r>
              <a:rPr lang="en-US" sz="2400" dirty="0">
                <a:solidFill>
                  <a:prstClr val="black"/>
                </a:solidFill>
              </a:rPr>
              <a:t>We are happy if this error is high</a:t>
            </a:r>
          </a:p>
          <a:p>
            <a:pPr marL="742950" lvl="1" indent="-285750">
              <a:spcBef>
                <a:spcPct val="20000"/>
              </a:spcBef>
              <a:buFontTx/>
              <a:buChar char="•"/>
            </a:pPr>
            <a:r>
              <a:rPr lang="en-US" sz="2400" dirty="0">
                <a:solidFill>
                  <a:prstClr val="black"/>
                </a:solidFill>
              </a:rPr>
              <a:t>Slow to compute exactly for each pixel and each offset (</a:t>
            </a:r>
            <a:r>
              <a:rPr lang="en-US" sz="2400" dirty="0" err="1">
                <a:solidFill>
                  <a:prstClr val="black"/>
                </a:solidFill>
              </a:rPr>
              <a:t>u,v</a:t>
            </a:r>
            <a:r>
              <a:rPr lang="en-US" sz="2400" dirty="0">
                <a:solidFill>
                  <a:prstClr val="black"/>
                </a:solidFill>
              </a:rPr>
              <a:t>)</a:t>
            </a:r>
          </a:p>
        </p:txBody>
      </p:sp>
      <p:sp>
        <p:nvSpPr>
          <p:cNvPr id="34819" name="Title 1"/>
          <p:cNvSpPr>
            <a:spLocks noGrp="1"/>
          </p:cNvSpPr>
          <p:nvPr>
            <p:ph type="title"/>
          </p:nvPr>
        </p:nvSpPr>
        <p:spPr/>
        <p:txBody>
          <a:bodyPr/>
          <a:lstStyle/>
          <a:p>
            <a:r>
              <a:rPr lang="en-US" dirty="0"/>
              <a:t>Harris corner detection:  the math</a:t>
            </a:r>
          </a:p>
        </p:txBody>
      </p:sp>
      <p:pic>
        <p:nvPicPr>
          <p:cNvPr id="34820" name="Picture 35" descr="TP_tmp.emf"/>
          <p:cNvPicPr>
            <a:picLocks noChangeAspect="1"/>
          </p:cNvPicPr>
          <p:nvPr>
            <p:custDataLst>
              <p:tags r:id="rId1"/>
            </p:custDataLst>
          </p:nvPr>
        </p:nvPicPr>
        <p:blipFill>
          <a:blip r:embed="rId4" cstate="print"/>
          <a:srcRect/>
          <a:stretch>
            <a:fillRect/>
          </a:stretch>
        </p:blipFill>
        <p:spPr bwMode="auto">
          <a:xfrm>
            <a:off x="1219200" y="4419600"/>
            <a:ext cx="6502400" cy="817563"/>
          </a:xfrm>
          <a:prstGeom prst="rect">
            <a:avLst/>
          </a:prstGeom>
          <a:noFill/>
          <a:ln w="9525">
            <a:noFill/>
            <a:miter lim="800000"/>
            <a:headEnd/>
            <a:tailEnd/>
          </a:ln>
        </p:spPr>
      </p:pic>
      <p:grpSp>
        <p:nvGrpSpPr>
          <p:cNvPr id="2" name="Group 42"/>
          <p:cNvGrpSpPr>
            <a:grpSpLocks/>
          </p:cNvGrpSpPr>
          <p:nvPr/>
        </p:nvGrpSpPr>
        <p:grpSpPr bwMode="auto">
          <a:xfrm>
            <a:off x="6553200" y="2057400"/>
            <a:ext cx="2362200" cy="2209800"/>
            <a:chOff x="2208" y="1104"/>
            <a:chExt cx="1488" cy="1392"/>
          </a:xfrm>
        </p:grpSpPr>
        <p:sp>
          <p:nvSpPr>
            <p:cNvPr id="34826" name="Rectangle 43"/>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34827" name="Freeform 44"/>
            <p:cNvSpPr>
              <a:spLocks/>
            </p:cNvSpPr>
            <p:nvPr/>
          </p:nvSpPr>
          <p:spPr bwMode="auto">
            <a:xfrm>
              <a:off x="2592"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p:spPr>
          <p:txBody>
            <a:bodyPr/>
            <a:lstStyle/>
            <a:p>
              <a:endParaRPr lang="en-US">
                <a:solidFill>
                  <a:prstClr val="black"/>
                </a:solidFill>
              </a:endParaRPr>
            </a:p>
          </p:txBody>
        </p:sp>
      </p:grpSp>
      <p:sp>
        <p:nvSpPr>
          <p:cNvPr id="34822" name="Rectangle 46"/>
          <p:cNvSpPr>
            <a:spLocks noChangeArrowheads="1"/>
          </p:cNvSpPr>
          <p:nvPr/>
        </p:nvSpPr>
        <p:spPr bwMode="auto">
          <a:xfrm>
            <a:off x="6889750" y="3008313"/>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sp>
        <p:nvSpPr>
          <p:cNvPr id="34823" name="Rectangle 7"/>
          <p:cNvSpPr>
            <a:spLocks noChangeArrowheads="1"/>
          </p:cNvSpPr>
          <p:nvPr/>
        </p:nvSpPr>
        <p:spPr bwMode="auto">
          <a:xfrm>
            <a:off x="7086600" y="3263900"/>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cxnSp>
        <p:nvCxnSpPr>
          <p:cNvPr id="34824" name="Straight Arrow Connector 27"/>
          <p:cNvCxnSpPr>
            <a:cxnSpLocks noChangeShapeType="1"/>
          </p:cNvCxnSpPr>
          <p:nvPr/>
        </p:nvCxnSpPr>
        <p:spPr bwMode="auto">
          <a:xfrm rot="16200000" flipH="1">
            <a:off x="6860381" y="3037682"/>
            <a:ext cx="255587" cy="196850"/>
          </a:xfrm>
          <a:prstGeom prst="straightConnector1">
            <a:avLst/>
          </a:prstGeom>
          <a:noFill/>
          <a:ln w="38100">
            <a:solidFill>
              <a:srgbClr val="0066FF"/>
            </a:solidFill>
            <a:round/>
            <a:headEnd/>
            <a:tailEnd type="triangle" w="med" len="med"/>
          </a:ln>
        </p:spPr>
      </p:cxnSp>
      <p:sp>
        <p:nvSpPr>
          <p:cNvPr id="34825" name="Rectangle 9"/>
          <p:cNvSpPr>
            <a:spLocks noChangeArrowheads="1"/>
          </p:cNvSpPr>
          <p:nvPr/>
        </p:nvSpPr>
        <p:spPr bwMode="auto">
          <a:xfrm>
            <a:off x="7121282" y="2974978"/>
            <a:ext cx="320922" cy="258532"/>
          </a:xfrm>
          <a:prstGeom prst="rect">
            <a:avLst/>
          </a:prstGeom>
          <a:noFill/>
          <a:ln w="9525">
            <a:noFill/>
            <a:miter lim="800000"/>
            <a:headEnd/>
            <a:tailEnd/>
          </a:ln>
        </p:spPr>
        <p:txBody>
          <a:bodyPr wrap="none">
            <a:spAutoFit/>
          </a:bodyPr>
          <a:lstStyle/>
          <a:p>
            <a:pPr>
              <a:lnSpc>
                <a:spcPct val="90000"/>
              </a:lnSpc>
              <a:spcBef>
                <a:spcPct val="20000"/>
              </a:spcBef>
            </a:pPr>
            <a:r>
              <a:rPr lang="en-US" sz="1200" i="1" dirty="0">
                <a:solidFill>
                  <a:prstClr val="black"/>
                </a:solidFill>
              </a:rPr>
              <a:t>W</a:t>
            </a:r>
            <a:endParaRPr lang="en-US" sz="1400" i="1" baseline="-25000" dirty="0">
              <a:solidFill>
                <a:prstClr val="black"/>
              </a:solidFill>
            </a:endParaRPr>
          </a:p>
        </p:txBody>
      </p:sp>
      <p:sp>
        <p:nvSpPr>
          <p:cNvPr id="12" name="Rectangle 9"/>
          <p:cNvSpPr>
            <a:spLocks noChangeArrowheads="1"/>
          </p:cNvSpPr>
          <p:nvPr/>
        </p:nvSpPr>
        <p:spPr bwMode="auto">
          <a:xfrm>
            <a:off x="6695769" y="3070280"/>
            <a:ext cx="409440" cy="245791"/>
          </a:xfrm>
          <a:prstGeom prst="rect">
            <a:avLst/>
          </a:prstGeom>
          <a:noFill/>
          <a:ln w="9525">
            <a:noFill/>
            <a:miter lim="800000"/>
            <a:headEnd/>
            <a:tailEnd/>
          </a:ln>
        </p:spPr>
        <p:txBody>
          <a:bodyPr wrap="none">
            <a:spAutoFit/>
          </a:bodyPr>
          <a:lstStyle/>
          <a:p>
            <a:pPr>
              <a:lnSpc>
                <a:spcPct val="90000"/>
              </a:lnSpc>
              <a:spcBef>
                <a:spcPct val="20000"/>
              </a:spcBef>
            </a:pPr>
            <a:r>
              <a:rPr lang="en-US" sz="1200" baseline="-25000" dirty="0">
                <a:solidFill>
                  <a:prstClr val="black"/>
                </a:solidFill>
              </a:rPr>
              <a:t>(</a:t>
            </a:r>
            <a:r>
              <a:rPr lang="en-US" sz="1200" baseline="-25000" dirty="0" err="1">
                <a:solidFill>
                  <a:prstClr val="black"/>
                </a:solidFill>
              </a:rPr>
              <a:t>u,v</a:t>
            </a:r>
            <a:r>
              <a:rPr lang="en-US" sz="1200" baseline="-25000" dirty="0">
                <a:solidFill>
                  <a:prstClr val="black"/>
                </a:solidFill>
              </a:rPr>
              <a:t>)</a:t>
            </a:r>
            <a:endParaRPr lang="en-US" sz="1400" baseline="-25000" dirty="0">
              <a:solidFill>
                <a:prstClr val="black"/>
              </a:solidFill>
            </a:endParaRPr>
          </a:p>
        </p:txBody>
      </p:sp>
    </p:spTree>
    <p:extLst>
      <p:ext uri="{BB962C8B-B14F-4D97-AF65-F5344CB8AC3E}">
        <p14:creationId xmlns:p14="http://schemas.microsoft.com/office/powerpoint/2010/main" val="25160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8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8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animBg="1"/>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
          <p:cNvSpPr>
            <a:spLocks noChangeArrowheads="1"/>
          </p:cNvSpPr>
          <p:nvPr/>
        </p:nvSpPr>
        <p:spPr bwMode="auto">
          <a:xfrm>
            <a:off x="685800" y="1295400"/>
            <a:ext cx="8153400" cy="5257800"/>
          </a:xfrm>
          <a:prstGeom prst="rect">
            <a:avLst/>
          </a:prstGeom>
          <a:noFill/>
          <a:ln w="9525">
            <a:noFill/>
            <a:miter lim="800000"/>
            <a:headEnd/>
            <a:tailEnd/>
          </a:ln>
        </p:spPr>
        <p:txBody>
          <a:bodyPr/>
          <a:lstStyle/>
          <a:p>
            <a:pPr marL="342900" indent="-342900">
              <a:spcBef>
                <a:spcPct val="20000"/>
              </a:spcBef>
            </a:pPr>
            <a:r>
              <a:rPr lang="en-US" sz="2000" dirty="0">
                <a:solidFill>
                  <a:prstClr val="black"/>
                </a:solidFill>
              </a:rPr>
              <a:t>Taylor Series expansion of </a:t>
            </a:r>
            <a:r>
              <a:rPr lang="en-US" sz="2000" i="1" dirty="0">
                <a:solidFill>
                  <a:prstClr val="black"/>
                </a:solidFill>
              </a:rPr>
              <a:t>I</a:t>
            </a:r>
            <a:r>
              <a:rPr lang="en-US" sz="2000" dirty="0">
                <a:solidFill>
                  <a:prstClr val="black"/>
                </a:solidFill>
              </a:rPr>
              <a:t>:</a:t>
            </a: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r>
              <a:rPr lang="en-US" sz="2000" dirty="0">
                <a:solidFill>
                  <a:prstClr val="black"/>
                </a:solidFill>
              </a:rPr>
              <a:t>If the motion (</a:t>
            </a:r>
            <a:r>
              <a:rPr lang="en-US" sz="2000" dirty="0" err="1">
                <a:solidFill>
                  <a:prstClr val="black"/>
                </a:solidFill>
              </a:rPr>
              <a:t>u,v</a:t>
            </a:r>
            <a:r>
              <a:rPr lang="en-US" sz="2000" dirty="0">
                <a:solidFill>
                  <a:prstClr val="black"/>
                </a:solidFill>
              </a:rPr>
              <a:t>) is small, then first order approximation is good</a:t>
            </a: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endParaRPr lang="en-US" sz="2000" dirty="0">
              <a:solidFill>
                <a:prstClr val="black"/>
              </a:solidFill>
            </a:endParaRPr>
          </a:p>
          <a:p>
            <a:pPr marL="342900" indent="-342900">
              <a:spcBef>
                <a:spcPct val="20000"/>
              </a:spcBef>
            </a:pPr>
            <a:r>
              <a:rPr lang="en-US" sz="2000" dirty="0">
                <a:solidFill>
                  <a:prstClr val="black"/>
                </a:solidFill>
              </a:rPr>
              <a:t>Plugging this into the formula on the previous slide…</a:t>
            </a:r>
          </a:p>
          <a:p>
            <a:pPr marL="742950" lvl="1" indent="-285750">
              <a:spcBef>
                <a:spcPct val="20000"/>
              </a:spcBef>
              <a:buFontTx/>
              <a:buChar char="•"/>
            </a:pPr>
            <a:endParaRPr lang="en-US" sz="2000" dirty="0">
              <a:solidFill>
                <a:prstClr val="black"/>
              </a:solidFill>
            </a:endParaRPr>
          </a:p>
        </p:txBody>
      </p:sp>
      <p:sp>
        <p:nvSpPr>
          <p:cNvPr id="36867" name="Title 1"/>
          <p:cNvSpPr>
            <a:spLocks noGrp="1"/>
          </p:cNvSpPr>
          <p:nvPr>
            <p:ph type="title"/>
          </p:nvPr>
        </p:nvSpPr>
        <p:spPr/>
        <p:txBody>
          <a:bodyPr/>
          <a:lstStyle/>
          <a:p>
            <a:r>
              <a:rPr lang="en-US" dirty="0"/>
              <a:t>Small motion assumption</a:t>
            </a:r>
          </a:p>
        </p:txBody>
      </p:sp>
      <p:pic>
        <p:nvPicPr>
          <p:cNvPr id="36868" name="Content Placeholder 10" descr="Edittex"/>
          <p:cNvPicPr>
            <a:picLocks noGrp="1" noChangeAspect="1"/>
          </p:cNvPicPr>
          <p:nvPr>
            <p:ph idx="1"/>
            <p:custDataLst>
              <p:tags r:id="rId1"/>
            </p:custDataLst>
          </p:nvPr>
        </p:nvPicPr>
        <p:blipFill>
          <a:blip r:embed="rId7" cstate="print"/>
          <a:srcRect/>
          <a:stretch>
            <a:fillRect/>
          </a:stretch>
        </p:blipFill>
        <p:spPr>
          <a:xfrm>
            <a:off x="936172" y="2895600"/>
            <a:ext cx="5257800" cy="471488"/>
          </a:xfrm>
        </p:spPr>
      </p:pic>
      <p:pic>
        <p:nvPicPr>
          <p:cNvPr id="36869" name="Picture 14" descr="Edittex"/>
          <p:cNvPicPr>
            <a:picLocks noChangeAspect="1"/>
          </p:cNvPicPr>
          <p:nvPr>
            <p:custDataLst>
              <p:tags r:id="rId2"/>
            </p:custDataLst>
          </p:nvPr>
        </p:nvPicPr>
        <p:blipFill>
          <a:blip r:embed="rId8" cstate="print"/>
          <a:srcRect/>
          <a:stretch>
            <a:fillRect/>
          </a:stretch>
        </p:blipFill>
        <p:spPr bwMode="auto">
          <a:xfrm>
            <a:off x="990600" y="1752600"/>
            <a:ext cx="7791450" cy="471488"/>
          </a:xfrm>
          <a:prstGeom prst="rect">
            <a:avLst/>
          </a:prstGeom>
          <a:noFill/>
          <a:ln w="9525">
            <a:noFill/>
            <a:miter lim="800000"/>
            <a:headEnd/>
            <a:tailEnd/>
          </a:ln>
        </p:spPr>
      </p:pic>
      <p:pic>
        <p:nvPicPr>
          <p:cNvPr id="36870" name="Picture 22" descr="Edittex"/>
          <p:cNvPicPr>
            <a:picLocks noChangeAspect="1"/>
          </p:cNvPicPr>
          <p:nvPr>
            <p:custDataLst>
              <p:tags r:id="rId3"/>
            </p:custDataLst>
          </p:nvPr>
        </p:nvPicPr>
        <p:blipFill>
          <a:blip r:embed="rId9" cstate="print"/>
          <a:srcRect/>
          <a:stretch>
            <a:fillRect/>
          </a:stretch>
        </p:blipFill>
        <p:spPr bwMode="auto">
          <a:xfrm>
            <a:off x="3146425" y="3352800"/>
            <a:ext cx="3254375" cy="781050"/>
          </a:xfrm>
          <a:prstGeom prst="rect">
            <a:avLst/>
          </a:prstGeom>
          <a:noFill/>
          <a:ln w="9525">
            <a:noFill/>
            <a:miter lim="800000"/>
            <a:headEnd/>
            <a:tailEnd/>
          </a:ln>
        </p:spPr>
      </p:pic>
      <p:pic>
        <p:nvPicPr>
          <p:cNvPr id="36871" name="Picture 7" descr="Edittex"/>
          <p:cNvPicPr>
            <a:picLocks noChangeAspect="1" noChangeArrowheads="1"/>
          </p:cNvPicPr>
          <p:nvPr>
            <p:custDataLst>
              <p:tags r:id="rId4"/>
            </p:custDataLst>
          </p:nvPr>
        </p:nvPicPr>
        <p:blipFill>
          <a:blip r:embed="rId10" cstate="print"/>
          <a:srcRect/>
          <a:stretch>
            <a:fillRect/>
          </a:stretch>
        </p:blipFill>
        <p:spPr bwMode="auto">
          <a:xfrm>
            <a:off x="5953125" y="4267200"/>
            <a:ext cx="2657475" cy="404812"/>
          </a:xfrm>
          <a:prstGeom prst="rect">
            <a:avLst/>
          </a:prstGeom>
          <a:noFill/>
          <a:ln w="9525">
            <a:noFill/>
            <a:miter lim="800000"/>
            <a:headEnd/>
            <a:tailEnd/>
          </a:ln>
        </p:spPr>
      </p:pic>
    </p:spTree>
    <p:extLst>
      <p:ext uri="{BB962C8B-B14F-4D97-AF65-F5344CB8AC3E}">
        <p14:creationId xmlns:p14="http://schemas.microsoft.com/office/powerpoint/2010/main" val="357694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8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2B647F-4D12-43FC-820B-F6456CEDE7E5}"/>
              </a:ext>
            </a:extLst>
          </p:cNvPr>
          <p:cNvSpPr>
            <a:spLocks noGrp="1"/>
          </p:cNvSpPr>
          <p:nvPr>
            <p:ph type="title"/>
          </p:nvPr>
        </p:nvSpPr>
        <p:spPr/>
        <p:txBody>
          <a:bodyPr/>
          <a:lstStyle/>
          <a:p>
            <a:r>
              <a:rPr lang="en-IN" dirty="0"/>
              <a:t>Feature</a:t>
            </a:r>
          </a:p>
        </p:txBody>
      </p:sp>
      <p:sp>
        <p:nvSpPr>
          <p:cNvPr id="3" name="Content Placeholder 2">
            <a:extLst>
              <a:ext uri="{FF2B5EF4-FFF2-40B4-BE49-F238E27FC236}">
                <a16:creationId xmlns:a16="http://schemas.microsoft.com/office/drawing/2014/main" xmlns="" id="{EFF90B41-066B-474A-B874-0D2CE3F7955D}"/>
              </a:ext>
            </a:extLst>
          </p:cNvPr>
          <p:cNvSpPr>
            <a:spLocks noGrp="1"/>
          </p:cNvSpPr>
          <p:nvPr>
            <p:ph idx="1"/>
          </p:nvPr>
        </p:nvSpPr>
        <p:spPr/>
        <p:txBody>
          <a:bodyPr/>
          <a:lstStyle/>
          <a:p>
            <a:r>
              <a:rPr lang="en-US" b="0" i="0" dirty="0">
                <a:solidFill>
                  <a:srgbClr val="292929"/>
                </a:solidFill>
                <a:effectLst/>
                <a:latin typeface="charter"/>
              </a:rPr>
              <a:t>A feature is a piece of information which is relevant for solving the computational task related to a certain application.</a:t>
            </a:r>
          </a:p>
          <a:p>
            <a:r>
              <a:rPr lang="en-US" b="0" i="0" dirty="0">
                <a:solidFill>
                  <a:srgbClr val="292929"/>
                </a:solidFill>
                <a:effectLst/>
                <a:latin typeface="charter"/>
              </a:rPr>
              <a:t>may be specific structures in the image such as points, edges or objects</a:t>
            </a:r>
          </a:p>
          <a:p>
            <a:r>
              <a:rPr lang="en-US" b="0" i="0" dirty="0">
                <a:solidFill>
                  <a:srgbClr val="292929"/>
                </a:solidFill>
                <a:effectLst/>
                <a:latin typeface="charter"/>
              </a:rPr>
              <a:t>may also be the result of a general neighborhood operation or feature detection applied to the image</a:t>
            </a:r>
            <a:endParaRPr lang="en-IN" dirty="0"/>
          </a:p>
        </p:txBody>
      </p:sp>
    </p:spTree>
    <p:extLst>
      <p:ext uri="{BB962C8B-B14F-4D97-AF65-F5344CB8AC3E}">
        <p14:creationId xmlns:p14="http://schemas.microsoft.com/office/powerpoint/2010/main" val="51197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6-10-26 at 3.09.38 A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838" y="914400"/>
            <a:ext cx="7800999" cy="1213024"/>
          </a:xfrm>
          <a:prstGeom prst="rect">
            <a:avLst/>
          </a:prstGeom>
        </p:spPr>
      </p:pic>
      <p:sp>
        <p:nvSpPr>
          <p:cNvPr id="8" name="TextBox 7"/>
          <p:cNvSpPr txBox="1"/>
          <p:nvPr/>
        </p:nvSpPr>
        <p:spPr>
          <a:xfrm>
            <a:off x="221734" y="6386119"/>
            <a:ext cx="2365401" cy="369332"/>
          </a:xfrm>
          <a:prstGeom prst="rect">
            <a:avLst/>
          </a:prstGeom>
          <a:noFill/>
        </p:spPr>
        <p:txBody>
          <a:bodyPr wrap="none" rtlCol="0">
            <a:spAutoFit/>
          </a:bodyPr>
          <a:lstStyle/>
          <a:p>
            <a:pPr defTabSz="457200"/>
            <a:r>
              <a:rPr lang="en-US" dirty="0">
                <a:solidFill>
                  <a:srgbClr val="9E7E38"/>
                </a:solidFill>
              </a:rPr>
              <a:t>Cite: Richard </a:t>
            </a:r>
            <a:r>
              <a:rPr lang="en-US" dirty="0" err="1">
                <a:solidFill>
                  <a:srgbClr val="9E7E38"/>
                </a:solidFill>
              </a:rPr>
              <a:t>Szeliski</a:t>
            </a:r>
            <a:endParaRPr lang="en-US" dirty="0">
              <a:solidFill>
                <a:srgbClr val="9E7E38"/>
              </a:solidFill>
            </a:endParaRPr>
          </a:p>
        </p:txBody>
      </p:sp>
      <p:pic>
        <p:nvPicPr>
          <p:cNvPr id="11" name="Picture 10" descr="Screen Shot 2016-10-26 at 8.48.38 A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88" y="1914533"/>
            <a:ext cx="6898434" cy="974572"/>
          </a:xfrm>
          <a:prstGeom prst="rect">
            <a:avLst/>
          </a:prstGeom>
        </p:spPr>
      </p:pic>
      <p:pic>
        <p:nvPicPr>
          <p:cNvPr id="12" name="Picture 11" descr="Screen Shot 2016-10-26 at 8.48.57 AM.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9931" y="2754427"/>
            <a:ext cx="6620232" cy="2660934"/>
          </a:xfrm>
          <a:prstGeom prst="rect">
            <a:avLst/>
          </a:prstGeom>
        </p:spPr>
      </p:pic>
      <p:pic>
        <p:nvPicPr>
          <p:cNvPr id="13" name="Picture 12" descr="Screen Shot 2016-10-26 at 8.49.06 AM.pn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734" y="5395337"/>
            <a:ext cx="3250779" cy="908741"/>
          </a:xfrm>
          <a:prstGeom prst="rect">
            <a:avLst/>
          </a:prstGeom>
          <a:effectLst>
            <a:outerShdw blurRad="50800" dist="38100" dir="2700000" algn="tl" rotWithShape="0">
              <a:prstClr val="black">
                <a:alpha val="40000"/>
              </a:prstClr>
            </a:outerShdw>
          </a:effectLst>
        </p:spPr>
      </p:pic>
      <p:pic>
        <p:nvPicPr>
          <p:cNvPr id="14" name="Picture 13" descr="Screen Shot 2016-10-26 at 8.49.12 AM.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2860" y="5421893"/>
            <a:ext cx="2820818" cy="942653"/>
          </a:xfrm>
          <a:prstGeom prst="rect">
            <a:avLst/>
          </a:prstGeom>
          <a:effectLst>
            <a:outerShdw blurRad="50800" dist="38100" dir="2700000" algn="tl" rotWithShape="0">
              <a:prstClr val="black">
                <a:alpha val="40000"/>
              </a:prstClr>
            </a:outerShdw>
          </a:effectLst>
        </p:spPr>
      </p:pic>
      <p:cxnSp>
        <p:nvCxnSpPr>
          <p:cNvPr id="16" name="Straight Arrow Connector 15"/>
          <p:cNvCxnSpPr>
            <a:stCxn id="13" idx="0"/>
          </p:cNvCxnSpPr>
          <p:nvPr/>
        </p:nvCxnSpPr>
        <p:spPr bwMode="auto">
          <a:xfrm flipV="1">
            <a:off x="1847124" y="4615671"/>
            <a:ext cx="2385976" cy="779666"/>
          </a:xfrm>
          <a:prstGeom prst="straightConnector1">
            <a:avLst/>
          </a:prstGeom>
          <a:noFill/>
          <a:ln w="38100" cap="flat" cmpd="sng" algn="ctr">
            <a:solidFill>
              <a:srgbClr val="FF0000"/>
            </a:solidFill>
            <a:prstDash val="solid"/>
            <a:round/>
            <a:headEnd type="none" w="med" len="med"/>
            <a:tailEnd type="arrow"/>
          </a:ln>
          <a:effectLst/>
        </p:spPr>
      </p:cxnSp>
      <p:cxnSp>
        <p:nvCxnSpPr>
          <p:cNvPr id="18" name="Straight Arrow Connector 17"/>
          <p:cNvCxnSpPr>
            <a:stCxn id="14" idx="1"/>
          </p:cNvCxnSpPr>
          <p:nvPr/>
        </p:nvCxnSpPr>
        <p:spPr bwMode="auto">
          <a:xfrm flipH="1" flipV="1">
            <a:off x="3769475" y="5395337"/>
            <a:ext cx="1553385" cy="497883"/>
          </a:xfrm>
          <a:prstGeom prst="straightConnector1">
            <a:avLst/>
          </a:prstGeom>
          <a:noFill/>
          <a:ln w="38100" cap="flat" cmpd="sng" algn="ctr">
            <a:solidFill>
              <a:srgbClr val="FF0000"/>
            </a:solidFill>
            <a:prstDash val="solid"/>
            <a:round/>
            <a:headEnd type="none" w="med" len="med"/>
            <a:tailEnd type="arrow"/>
          </a:ln>
          <a:effectLst/>
        </p:spPr>
      </p:cxnSp>
      <p:sp>
        <p:nvSpPr>
          <p:cNvPr id="17" name="Title 1"/>
          <p:cNvSpPr>
            <a:spLocks noGrp="1"/>
          </p:cNvSpPr>
          <p:nvPr>
            <p:ph type="title"/>
          </p:nvPr>
        </p:nvSpPr>
        <p:spPr>
          <a:xfrm>
            <a:off x="3144594" y="0"/>
            <a:ext cx="5821243" cy="914400"/>
          </a:xfrm>
        </p:spPr>
        <p:txBody>
          <a:bodyPr/>
          <a:lstStyle/>
          <a:p>
            <a:r>
              <a:rPr lang="en-US" dirty="0"/>
              <a:t>Minimization using Auto-Correction Matrix </a:t>
            </a:r>
          </a:p>
        </p:txBody>
      </p:sp>
    </p:spTree>
    <p:extLst>
      <p:ext uri="{BB962C8B-B14F-4D97-AF65-F5344CB8AC3E}">
        <p14:creationId xmlns:p14="http://schemas.microsoft.com/office/powerpoint/2010/main" val="359014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20" name="Picture 4"/>
          <p:cNvPicPr>
            <a:picLocks noChangeAspect="1" noChangeArrowheads="1"/>
          </p:cNvPicPr>
          <p:nvPr/>
        </p:nvPicPr>
        <p:blipFill>
          <a:blip r:embed="rId4" cstate="print"/>
          <a:srcRect/>
          <a:stretch>
            <a:fillRect/>
          </a:stretch>
        </p:blipFill>
        <p:spPr bwMode="auto">
          <a:xfrm>
            <a:off x="1371600" y="457200"/>
            <a:ext cx="6053407" cy="976021"/>
          </a:xfrm>
          <a:prstGeom prst="rect">
            <a:avLst/>
          </a:prstGeom>
          <a:noFill/>
          <a:ln w="9525">
            <a:noFill/>
            <a:miter lim="800000"/>
            <a:headEnd/>
            <a:tailEnd/>
          </a:ln>
        </p:spPr>
      </p:pic>
      <p:pic>
        <p:nvPicPr>
          <p:cNvPr id="13" name="Picture 3"/>
          <p:cNvPicPr>
            <a:picLocks noChangeAspect="1" noChangeArrowheads="1"/>
          </p:cNvPicPr>
          <p:nvPr/>
        </p:nvPicPr>
        <p:blipFill>
          <a:blip r:embed="rId5" cstate="print"/>
          <a:srcRect/>
          <a:stretch>
            <a:fillRect/>
          </a:stretch>
        </p:blipFill>
        <p:spPr bwMode="auto">
          <a:xfrm>
            <a:off x="666133" y="2906291"/>
            <a:ext cx="1811772" cy="714128"/>
          </a:xfrm>
          <a:prstGeom prst="rect">
            <a:avLst/>
          </a:prstGeom>
          <a:noFill/>
          <a:ln w="9525">
            <a:noFill/>
            <a:miter lim="800000"/>
            <a:headEnd/>
            <a:tailEnd/>
          </a:ln>
        </p:spPr>
      </p:pic>
      <p:pic>
        <p:nvPicPr>
          <p:cNvPr id="14" name="Picture 4"/>
          <p:cNvPicPr>
            <a:picLocks noChangeAspect="1" noChangeArrowheads="1"/>
          </p:cNvPicPr>
          <p:nvPr/>
        </p:nvPicPr>
        <p:blipFill>
          <a:blip r:embed="rId6" cstate="print"/>
          <a:srcRect/>
          <a:stretch>
            <a:fillRect/>
          </a:stretch>
        </p:blipFill>
        <p:spPr bwMode="auto">
          <a:xfrm>
            <a:off x="533400" y="3889689"/>
            <a:ext cx="2085084" cy="744988"/>
          </a:xfrm>
          <a:prstGeom prst="rect">
            <a:avLst/>
          </a:prstGeom>
          <a:noFill/>
          <a:ln w="9525">
            <a:noFill/>
            <a:miter lim="800000"/>
            <a:headEnd/>
            <a:tailEnd/>
          </a:ln>
        </p:spPr>
      </p:pic>
      <p:pic>
        <p:nvPicPr>
          <p:cNvPr id="15" name="Picture 5"/>
          <p:cNvPicPr>
            <a:picLocks noChangeAspect="1" noChangeArrowheads="1"/>
          </p:cNvPicPr>
          <p:nvPr/>
        </p:nvPicPr>
        <p:blipFill>
          <a:blip r:embed="rId7" cstate="print"/>
          <a:srcRect/>
          <a:stretch>
            <a:fillRect/>
          </a:stretch>
        </p:blipFill>
        <p:spPr bwMode="auto">
          <a:xfrm>
            <a:off x="665181" y="4876800"/>
            <a:ext cx="1798548" cy="696496"/>
          </a:xfrm>
          <a:prstGeom prst="rect">
            <a:avLst/>
          </a:prstGeom>
          <a:noFill/>
          <a:ln w="9525">
            <a:noFill/>
            <a:miter lim="800000"/>
            <a:headEnd/>
            <a:tailEnd/>
          </a:ln>
        </p:spPr>
      </p:pic>
      <p:sp>
        <p:nvSpPr>
          <p:cNvPr id="16" name="Left Brace 17"/>
          <p:cNvSpPr>
            <a:spLocks/>
          </p:cNvSpPr>
          <p:nvPr/>
        </p:nvSpPr>
        <p:spPr bwMode="auto">
          <a:xfrm rot="-5400000">
            <a:off x="5340350" y="908050"/>
            <a:ext cx="304800" cy="1536700"/>
          </a:xfrm>
          <a:prstGeom prst="leftBrace">
            <a:avLst>
              <a:gd name="adj1" fmla="val 8324"/>
              <a:gd name="adj2" fmla="val 50000"/>
            </a:avLst>
          </a:prstGeom>
          <a:noFill/>
          <a:ln w="28575">
            <a:solidFill>
              <a:schemeClr val="tx1"/>
            </a:solidFill>
            <a:round/>
            <a:headEnd/>
            <a:tailEnd/>
          </a:ln>
        </p:spPr>
        <p:txBody>
          <a:bodyPr/>
          <a:lstStyle/>
          <a:p>
            <a:endParaRPr lang="en-US">
              <a:solidFill>
                <a:prstClr val="black"/>
              </a:solidFill>
            </a:endParaRPr>
          </a:p>
        </p:txBody>
      </p:sp>
      <p:pic>
        <p:nvPicPr>
          <p:cNvPr id="17" name="Picture 20" descr="TP_tmp.emf"/>
          <p:cNvPicPr>
            <a:picLocks noChangeAspect="1"/>
          </p:cNvPicPr>
          <p:nvPr>
            <p:custDataLst>
              <p:tags r:id="rId1"/>
            </p:custDataLst>
          </p:nvPr>
        </p:nvPicPr>
        <p:blipFill>
          <a:blip r:embed="rId8" cstate="print"/>
          <a:srcRect/>
          <a:stretch>
            <a:fillRect/>
          </a:stretch>
        </p:blipFill>
        <p:spPr bwMode="auto">
          <a:xfrm>
            <a:off x="5270500" y="1981200"/>
            <a:ext cx="503130" cy="404813"/>
          </a:xfrm>
          <a:prstGeom prst="rect">
            <a:avLst/>
          </a:prstGeom>
          <a:noFill/>
          <a:ln w="9525">
            <a:noFill/>
            <a:miter lim="800000"/>
            <a:headEnd/>
            <a:tailEnd/>
          </a:ln>
        </p:spPr>
      </p:pic>
      <p:grpSp>
        <p:nvGrpSpPr>
          <p:cNvPr id="20" name="Group 19"/>
          <p:cNvGrpSpPr/>
          <p:nvPr/>
        </p:nvGrpSpPr>
        <p:grpSpPr>
          <a:xfrm>
            <a:off x="3248704" y="3048000"/>
            <a:ext cx="2362200" cy="2209800"/>
            <a:chOff x="3429000" y="2413000"/>
            <a:chExt cx="2362200" cy="2209800"/>
          </a:xfrm>
        </p:grpSpPr>
        <p:grpSp>
          <p:nvGrpSpPr>
            <p:cNvPr id="21" name="Group 42"/>
            <p:cNvGrpSpPr>
              <a:grpSpLocks/>
            </p:cNvGrpSpPr>
            <p:nvPr/>
          </p:nvGrpSpPr>
          <p:grpSpPr bwMode="auto">
            <a:xfrm>
              <a:off x="3429000" y="2413000"/>
              <a:ext cx="2362200" cy="2209800"/>
              <a:chOff x="2208" y="1104"/>
              <a:chExt cx="1488" cy="1392"/>
            </a:xfrm>
          </p:grpSpPr>
          <p:sp>
            <p:nvSpPr>
              <p:cNvPr id="23" name="Rectangle 43"/>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24" name="Freeform 44"/>
              <p:cNvSpPr>
                <a:spLocks/>
              </p:cNvSpPr>
              <p:nvPr/>
            </p:nvSpPr>
            <p:spPr bwMode="auto">
              <a:xfrm>
                <a:off x="2496"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 name="connsiteX0" fmla="*/ 0 w 1008"/>
                  <a:gd name="connsiteY0" fmla="*/ 912 h 912"/>
                  <a:gd name="connsiteX1" fmla="*/ 0 w 1008"/>
                  <a:gd name="connsiteY1" fmla="*/ 0 h 912"/>
                  <a:gd name="connsiteX2" fmla="*/ 1008 w 1008"/>
                  <a:gd name="connsiteY2" fmla="*/ 0 h 912"/>
                </a:gdLst>
                <a:ahLst/>
                <a:cxnLst>
                  <a:cxn ang="0">
                    <a:pos x="connsiteX0" y="connsiteY0"/>
                  </a:cxn>
                  <a:cxn ang="0">
                    <a:pos x="connsiteX1" y="connsiteY1"/>
                  </a:cxn>
                  <a:cxn ang="0">
                    <a:pos x="connsiteX2" y="connsiteY2"/>
                  </a:cxn>
                </a:cxnLst>
                <a:rect l="l" t="t" r="r" b="b"/>
                <a:pathLst>
                  <a:path w="1008" h="912">
                    <a:moveTo>
                      <a:pt x="0" y="912"/>
                    </a:moveTo>
                    <a:lnTo>
                      <a:pt x="0" y="0"/>
                    </a:lnTo>
                    <a:lnTo>
                      <a:pt x="1008" y="0"/>
                    </a:lnTo>
                  </a:path>
                </a:pathLst>
              </a:custGeom>
              <a:noFill/>
              <a:ln w="41275">
                <a:solidFill>
                  <a:schemeClr val="tx1"/>
                </a:solidFill>
                <a:round/>
                <a:headEnd/>
                <a:tailEnd/>
              </a:ln>
            </p:spPr>
            <p:txBody>
              <a:bodyPr/>
              <a:lstStyle/>
              <a:p>
                <a:endParaRPr lang="en-US">
                  <a:solidFill>
                    <a:prstClr val="black"/>
                  </a:solidFill>
                </a:endParaRPr>
              </a:p>
            </p:txBody>
          </p:sp>
        </p:grpSp>
        <p:sp>
          <p:nvSpPr>
            <p:cNvPr id="22" name="Rectangle 9"/>
            <p:cNvSpPr>
              <a:spLocks noChangeArrowheads="1"/>
            </p:cNvSpPr>
            <p:nvPr/>
          </p:nvSpPr>
          <p:spPr bwMode="auto">
            <a:xfrm>
              <a:off x="4419600" y="2554514"/>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grpSp>
      <p:sp>
        <p:nvSpPr>
          <p:cNvPr id="25" name="TextBox 24"/>
          <p:cNvSpPr txBox="1"/>
          <p:nvPr/>
        </p:nvSpPr>
        <p:spPr>
          <a:xfrm>
            <a:off x="3048000" y="5410200"/>
            <a:ext cx="1777346" cy="369332"/>
          </a:xfrm>
          <a:prstGeom prst="rect">
            <a:avLst/>
          </a:prstGeom>
          <a:noFill/>
        </p:spPr>
        <p:txBody>
          <a:bodyPr wrap="none" rtlCol="0">
            <a:spAutoFit/>
          </a:bodyPr>
          <a:lstStyle/>
          <a:p>
            <a:r>
              <a:rPr lang="en-US" dirty="0">
                <a:solidFill>
                  <a:prstClr val="black"/>
                </a:solidFill>
              </a:rPr>
              <a:t>Horizontal edge: </a:t>
            </a:r>
          </a:p>
        </p:txBody>
      </p:sp>
      <p:pic>
        <p:nvPicPr>
          <p:cNvPr id="216067" name="Picture 3"/>
          <p:cNvPicPr>
            <a:picLocks noChangeAspect="1" noChangeArrowheads="1"/>
          </p:cNvPicPr>
          <p:nvPr/>
        </p:nvPicPr>
        <p:blipFill>
          <a:blip r:embed="rId9" cstate="print"/>
          <a:srcRect/>
          <a:stretch>
            <a:fillRect/>
          </a:stretch>
        </p:blipFill>
        <p:spPr bwMode="auto">
          <a:xfrm>
            <a:off x="4707390" y="5399314"/>
            <a:ext cx="1066240" cy="419100"/>
          </a:xfrm>
          <a:prstGeom prst="rect">
            <a:avLst/>
          </a:prstGeom>
          <a:noFill/>
          <a:ln w="9525">
            <a:noFill/>
            <a:miter lim="800000"/>
            <a:headEnd/>
            <a:tailEnd/>
          </a:ln>
        </p:spPr>
      </p:pic>
      <p:pic>
        <p:nvPicPr>
          <p:cNvPr id="216070" name="Picture 6"/>
          <p:cNvPicPr>
            <a:picLocks noChangeAspect="1" noChangeArrowheads="1"/>
          </p:cNvPicPr>
          <p:nvPr/>
        </p:nvPicPr>
        <p:blipFill>
          <a:blip r:embed="rId10" cstate="print"/>
          <a:srcRect/>
          <a:stretch>
            <a:fillRect/>
          </a:stretch>
        </p:blipFill>
        <p:spPr bwMode="auto">
          <a:xfrm>
            <a:off x="6096000" y="2895600"/>
            <a:ext cx="2868707" cy="1143000"/>
          </a:xfrm>
          <a:prstGeom prst="rect">
            <a:avLst/>
          </a:prstGeom>
          <a:noFill/>
          <a:ln w="9525">
            <a:noFill/>
            <a:miter lim="800000"/>
            <a:headEnd/>
            <a:tailEnd/>
          </a:ln>
        </p:spPr>
      </p:pic>
      <p:grpSp>
        <p:nvGrpSpPr>
          <p:cNvPr id="27" name="Group 26"/>
          <p:cNvGrpSpPr/>
          <p:nvPr/>
        </p:nvGrpSpPr>
        <p:grpSpPr>
          <a:xfrm>
            <a:off x="5943600" y="4038600"/>
            <a:ext cx="3429000" cy="2400300"/>
            <a:chOff x="5943600" y="4038600"/>
            <a:chExt cx="3429000" cy="2400300"/>
          </a:xfrm>
        </p:grpSpPr>
        <p:pic>
          <p:nvPicPr>
            <p:cNvPr id="216071" name="Picture 7" descr="C:\snavely\work\teaching\09Fa-CS6610\lectures\lec03\plots\xplot.png"/>
            <p:cNvPicPr>
              <a:picLocks noChangeAspect="1" noChangeArrowheads="1"/>
            </p:cNvPicPr>
            <p:nvPr/>
          </p:nvPicPr>
          <p:blipFill>
            <a:blip r:embed="rId11" cstate="print"/>
            <a:srcRect/>
            <a:stretch>
              <a:fillRect/>
            </a:stretch>
          </p:blipFill>
          <p:spPr bwMode="auto">
            <a:xfrm>
              <a:off x="5943600" y="4038600"/>
              <a:ext cx="3429000" cy="2400300"/>
            </a:xfrm>
            <a:prstGeom prst="rect">
              <a:avLst/>
            </a:prstGeom>
            <a:noFill/>
          </p:spPr>
        </p:pic>
        <p:sp>
          <p:nvSpPr>
            <p:cNvPr id="18" name="TextBox 17"/>
            <p:cNvSpPr txBox="1"/>
            <p:nvPr/>
          </p:nvSpPr>
          <p:spPr>
            <a:xfrm flipH="1">
              <a:off x="6794861" y="5867400"/>
              <a:ext cx="411481" cy="369332"/>
            </a:xfrm>
            <a:prstGeom prst="rect">
              <a:avLst/>
            </a:prstGeom>
            <a:noFill/>
          </p:spPr>
          <p:txBody>
            <a:bodyPr wrap="square" rtlCol="0">
              <a:spAutoFit/>
            </a:bodyPr>
            <a:lstStyle/>
            <a:p>
              <a:r>
                <a:rPr lang="en-US" dirty="0">
                  <a:solidFill>
                    <a:prstClr val="black"/>
                  </a:solidFill>
                </a:rPr>
                <a:t>u</a:t>
              </a:r>
            </a:p>
          </p:txBody>
        </p:sp>
        <p:sp>
          <p:nvSpPr>
            <p:cNvPr id="19" name="TextBox 18"/>
            <p:cNvSpPr txBox="1"/>
            <p:nvPr/>
          </p:nvSpPr>
          <p:spPr>
            <a:xfrm flipH="1">
              <a:off x="8675914" y="5672240"/>
              <a:ext cx="411481" cy="369332"/>
            </a:xfrm>
            <a:prstGeom prst="rect">
              <a:avLst/>
            </a:prstGeom>
            <a:noFill/>
          </p:spPr>
          <p:txBody>
            <a:bodyPr wrap="square" rtlCol="0">
              <a:spAutoFit/>
            </a:bodyPr>
            <a:lstStyle/>
            <a:p>
              <a:r>
                <a:rPr lang="en-US" dirty="0">
                  <a:solidFill>
                    <a:prstClr val="black"/>
                  </a:solidFill>
                </a:rPr>
                <a:t>v</a:t>
              </a:r>
            </a:p>
          </p:txBody>
        </p:sp>
        <p:sp>
          <p:nvSpPr>
            <p:cNvPr id="26" name="TextBox 25"/>
            <p:cNvSpPr txBox="1"/>
            <p:nvPr/>
          </p:nvSpPr>
          <p:spPr>
            <a:xfrm>
              <a:off x="6041572" y="4397828"/>
              <a:ext cx="721672" cy="369332"/>
            </a:xfrm>
            <a:prstGeom prst="rect">
              <a:avLst/>
            </a:prstGeom>
            <a:noFill/>
          </p:spPr>
          <p:txBody>
            <a:bodyPr wrap="none" rtlCol="0">
              <a:spAutoFit/>
            </a:bodyPr>
            <a:lstStyle/>
            <a:p>
              <a:r>
                <a:rPr lang="en-US" dirty="0">
                  <a:solidFill>
                    <a:prstClr val="black"/>
                  </a:solidFill>
                </a:rPr>
                <a:t>E(</a:t>
              </a:r>
              <a:r>
                <a:rPr lang="en-US" dirty="0" err="1">
                  <a:solidFill>
                    <a:prstClr val="black"/>
                  </a:solidFill>
                </a:rPr>
                <a:t>u,v</a:t>
              </a:r>
              <a:r>
                <a:rPr lang="en-US" dirty="0">
                  <a:solidFill>
                    <a:prstClr val="black"/>
                  </a:solidFill>
                </a:rPr>
                <a:t>)</a:t>
              </a:r>
            </a:p>
          </p:txBody>
        </p:sp>
      </p:grpSp>
    </p:spTree>
    <p:extLst>
      <p:ext uri="{BB962C8B-B14F-4D97-AF65-F5344CB8AC3E}">
        <p14:creationId xmlns:p14="http://schemas.microsoft.com/office/powerpoint/2010/main" val="34074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20" name="Picture 4"/>
          <p:cNvPicPr>
            <a:picLocks noChangeAspect="1" noChangeArrowheads="1"/>
          </p:cNvPicPr>
          <p:nvPr/>
        </p:nvPicPr>
        <p:blipFill>
          <a:blip r:embed="rId4" cstate="print"/>
          <a:srcRect/>
          <a:stretch>
            <a:fillRect/>
          </a:stretch>
        </p:blipFill>
        <p:spPr bwMode="auto">
          <a:xfrm>
            <a:off x="1371600" y="457200"/>
            <a:ext cx="6053407" cy="976021"/>
          </a:xfrm>
          <a:prstGeom prst="rect">
            <a:avLst/>
          </a:prstGeom>
          <a:noFill/>
          <a:ln w="9525">
            <a:noFill/>
            <a:miter lim="800000"/>
            <a:headEnd/>
            <a:tailEnd/>
          </a:ln>
        </p:spPr>
      </p:pic>
      <p:pic>
        <p:nvPicPr>
          <p:cNvPr id="13" name="Picture 3"/>
          <p:cNvPicPr>
            <a:picLocks noChangeAspect="1" noChangeArrowheads="1"/>
          </p:cNvPicPr>
          <p:nvPr/>
        </p:nvPicPr>
        <p:blipFill>
          <a:blip r:embed="rId5" cstate="print"/>
          <a:srcRect/>
          <a:stretch>
            <a:fillRect/>
          </a:stretch>
        </p:blipFill>
        <p:spPr bwMode="auto">
          <a:xfrm>
            <a:off x="666133" y="2906291"/>
            <a:ext cx="1811772" cy="714128"/>
          </a:xfrm>
          <a:prstGeom prst="rect">
            <a:avLst/>
          </a:prstGeom>
          <a:noFill/>
          <a:ln w="9525">
            <a:noFill/>
            <a:miter lim="800000"/>
            <a:headEnd/>
            <a:tailEnd/>
          </a:ln>
        </p:spPr>
      </p:pic>
      <p:pic>
        <p:nvPicPr>
          <p:cNvPr id="14" name="Picture 4"/>
          <p:cNvPicPr>
            <a:picLocks noChangeAspect="1" noChangeArrowheads="1"/>
          </p:cNvPicPr>
          <p:nvPr/>
        </p:nvPicPr>
        <p:blipFill>
          <a:blip r:embed="rId6" cstate="print"/>
          <a:srcRect/>
          <a:stretch>
            <a:fillRect/>
          </a:stretch>
        </p:blipFill>
        <p:spPr bwMode="auto">
          <a:xfrm>
            <a:off x="533400" y="3889689"/>
            <a:ext cx="2085084" cy="744988"/>
          </a:xfrm>
          <a:prstGeom prst="rect">
            <a:avLst/>
          </a:prstGeom>
          <a:noFill/>
          <a:ln w="9525">
            <a:noFill/>
            <a:miter lim="800000"/>
            <a:headEnd/>
            <a:tailEnd/>
          </a:ln>
        </p:spPr>
      </p:pic>
      <p:pic>
        <p:nvPicPr>
          <p:cNvPr id="15" name="Picture 5"/>
          <p:cNvPicPr>
            <a:picLocks noChangeAspect="1" noChangeArrowheads="1"/>
          </p:cNvPicPr>
          <p:nvPr/>
        </p:nvPicPr>
        <p:blipFill>
          <a:blip r:embed="rId7" cstate="print"/>
          <a:srcRect/>
          <a:stretch>
            <a:fillRect/>
          </a:stretch>
        </p:blipFill>
        <p:spPr bwMode="auto">
          <a:xfrm>
            <a:off x="665181" y="4876800"/>
            <a:ext cx="1798548" cy="696496"/>
          </a:xfrm>
          <a:prstGeom prst="rect">
            <a:avLst/>
          </a:prstGeom>
          <a:noFill/>
          <a:ln w="9525">
            <a:noFill/>
            <a:miter lim="800000"/>
            <a:headEnd/>
            <a:tailEnd/>
          </a:ln>
        </p:spPr>
      </p:pic>
      <p:sp>
        <p:nvSpPr>
          <p:cNvPr id="16" name="Left Brace 17"/>
          <p:cNvSpPr>
            <a:spLocks/>
          </p:cNvSpPr>
          <p:nvPr/>
        </p:nvSpPr>
        <p:spPr bwMode="auto">
          <a:xfrm rot="-5400000">
            <a:off x="5340350" y="908050"/>
            <a:ext cx="304800" cy="1536700"/>
          </a:xfrm>
          <a:prstGeom prst="leftBrace">
            <a:avLst>
              <a:gd name="adj1" fmla="val 8324"/>
              <a:gd name="adj2" fmla="val 50000"/>
            </a:avLst>
          </a:prstGeom>
          <a:noFill/>
          <a:ln w="28575">
            <a:solidFill>
              <a:schemeClr val="tx1"/>
            </a:solidFill>
            <a:round/>
            <a:headEnd/>
            <a:tailEnd/>
          </a:ln>
        </p:spPr>
        <p:txBody>
          <a:bodyPr/>
          <a:lstStyle/>
          <a:p>
            <a:endParaRPr lang="en-US">
              <a:solidFill>
                <a:prstClr val="black"/>
              </a:solidFill>
            </a:endParaRPr>
          </a:p>
        </p:txBody>
      </p:sp>
      <p:pic>
        <p:nvPicPr>
          <p:cNvPr id="17" name="Picture 20" descr="TP_tmp.emf"/>
          <p:cNvPicPr>
            <a:picLocks noChangeAspect="1"/>
          </p:cNvPicPr>
          <p:nvPr>
            <p:custDataLst>
              <p:tags r:id="rId1"/>
            </p:custDataLst>
          </p:nvPr>
        </p:nvPicPr>
        <p:blipFill>
          <a:blip r:embed="rId8" cstate="print"/>
          <a:srcRect/>
          <a:stretch>
            <a:fillRect/>
          </a:stretch>
        </p:blipFill>
        <p:spPr bwMode="auto">
          <a:xfrm>
            <a:off x="5270500" y="1981200"/>
            <a:ext cx="457200" cy="404813"/>
          </a:xfrm>
          <a:prstGeom prst="rect">
            <a:avLst/>
          </a:prstGeom>
          <a:noFill/>
          <a:ln w="9525">
            <a:noFill/>
            <a:miter lim="800000"/>
            <a:headEnd/>
            <a:tailEnd/>
          </a:ln>
        </p:spPr>
      </p:pic>
      <p:grpSp>
        <p:nvGrpSpPr>
          <p:cNvPr id="2" name="Group 19"/>
          <p:cNvGrpSpPr/>
          <p:nvPr/>
        </p:nvGrpSpPr>
        <p:grpSpPr>
          <a:xfrm>
            <a:off x="3255388" y="3048000"/>
            <a:ext cx="2362200" cy="2209800"/>
            <a:chOff x="3429000" y="2413000"/>
            <a:chExt cx="2362200" cy="2209800"/>
          </a:xfrm>
        </p:grpSpPr>
        <p:grpSp>
          <p:nvGrpSpPr>
            <p:cNvPr id="3" name="Group 42"/>
            <p:cNvGrpSpPr>
              <a:grpSpLocks/>
            </p:cNvGrpSpPr>
            <p:nvPr/>
          </p:nvGrpSpPr>
          <p:grpSpPr bwMode="auto">
            <a:xfrm>
              <a:off x="3429000" y="2413000"/>
              <a:ext cx="2362200" cy="2209800"/>
              <a:chOff x="2208" y="1104"/>
              <a:chExt cx="1488" cy="1392"/>
            </a:xfrm>
          </p:grpSpPr>
          <p:sp>
            <p:nvSpPr>
              <p:cNvPr id="23" name="Rectangle 43"/>
              <p:cNvSpPr>
                <a:spLocks noChangeArrowheads="1"/>
              </p:cNvSpPr>
              <p:nvPr/>
            </p:nvSpPr>
            <p:spPr bwMode="auto">
              <a:xfrm>
                <a:off x="2208" y="1104"/>
                <a:ext cx="1488" cy="1392"/>
              </a:xfrm>
              <a:prstGeom prst="rect">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24" name="Freeform 44"/>
              <p:cNvSpPr>
                <a:spLocks/>
              </p:cNvSpPr>
              <p:nvPr/>
            </p:nvSpPr>
            <p:spPr bwMode="auto">
              <a:xfrm>
                <a:off x="2496" y="1344"/>
                <a:ext cx="1008" cy="912"/>
              </a:xfrm>
              <a:custGeom>
                <a:avLst/>
                <a:gdLst>
                  <a:gd name="T0" fmla="*/ 0 w 1008"/>
                  <a:gd name="T1" fmla="*/ 912 h 912"/>
                  <a:gd name="T2" fmla="*/ 0 w 1008"/>
                  <a:gd name="T3" fmla="*/ 0 h 912"/>
                  <a:gd name="T4" fmla="*/ 1008 w 1008"/>
                  <a:gd name="T5" fmla="*/ 528 h 912"/>
                  <a:gd name="T6" fmla="*/ 0 60000 65536"/>
                  <a:gd name="T7" fmla="*/ 0 60000 65536"/>
                  <a:gd name="T8" fmla="*/ 0 60000 65536"/>
                  <a:gd name="T9" fmla="*/ 0 w 1008"/>
                  <a:gd name="T10" fmla="*/ 0 h 912"/>
                  <a:gd name="T11" fmla="*/ 1008 w 1008"/>
                  <a:gd name="T12" fmla="*/ 912 h 912"/>
                  <a:gd name="connsiteX0" fmla="*/ 0 w 1008"/>
                  <a:gd name="connsiteY0" fmla="*/ 912 h 912"/>
                  <a:gd name="connsiteX1" fmla="*/ 0 w 1008"/>
                  <a:gd name="connsiteY1" fmla="*/ 0 h 912"/>
                  <a:gd name="connsiteX2" fmla="*/ 1008 w 1008"/>
                  <a:gd name="connsiteY2" fmla="*/ 0 h 912"/>
                </a:gdLst>
                <a:ahLst/>
                <a:cxnLst>
                  <a:cxn ang="0">
                    <a:pos x="connsiteX0" y="connsiteY0"/>
                  </a:cxn>
                  <a:cxn ang="0">
                    <a:pos x="connsiteX1" y="connsiteY1"/>
                  </a:cxn>
                  <a:cxn ang="0">
                    <a:pos x="connsiteX2" y="connsiteY2"/>
                  </a:cxn>
                </a:cxnLst>
                <a:rect l="l" t="t" r="r" b="b"/>
                <a:pathLst>
                  <a:path w="1008" h="912">
                    <a:moveTo>
                      <a:pt x="0" y="912"/>
                    </a:moveTo>
                    <a:lnTo>
                      <a:pt x="0" y="0"/>
                    </a:lnTo>
                    <a:lnTo>
                      <a:pt x="1008" y="0"/>
                    </a:lnTo>
                  </a:path>
                </a:pathLst>
              </a:custGeom>
              <a:noFill/>
              <a:ln w="41275">
                <a:solidFill>
                  <a:schemeClr val="tx1"/>
                </a:solidFill>
                <a:round/>
                <a:headEnd/>
                <a:tailEnd/>
              </a:ln>
            </p:spPr>
            <p:txBody>
              <a:bodyPr/>
              <a:lstStyle/>
              <a:p>
                <a:endParaRPr lang="en-US">
                  <a:solidFill>
                    <a:prstClr val="black"/>
                  </a:solidFill>
                </a:endParaRPr>
              </a:p>
            </p:txBody>
          </p:sp>
        </p:grpSp>
        <p:sp>
          <p:nvSpPr>
            <p:cNvPr id="22" name="Rectangle 9"/>
            <p:cNvSpPr>
              <a:spLocks noChangeArrowheads="1"/>
            </p:cNvSpPr>
            <p:nvPr/>
          </p:nvSpPr>
          <p:spPr bwMode="auto">
            <a:xfrm>
              <a:off x="3635270" y="3338286"/>
              <a:ext cx="485775" cy="46990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solidFill>
                  <a:prstClr val="black"/>
                </a:solidFill>
              </a:endParaRPr>
            </a:p>
          </p:txBody>
        </p:sp>
      </p:grpSp>
      <p:sp>
        <p:nvSpPr>
          <p:cNvPr id="25" name="TextBox 24"/>
          <p:cNvSpPr txBox="1"/>
          <p:nvPr/>
        </p:nvSpPr>
        <p:spPr>
          <a:xfrm>
            <a:off x="3272247" y="5410200"/>
            <a:ext cx="1517467" cy="369332"/>
          </a:xfrm>
          <a:prstGeom prst="rect">
            <a:avLst/>
          </a:prstGeom>
          <a:noFill/>
        </p:spPr>
        <p:txBody>
          <a:bodyPr wrap="none" rtlCol="0">
            <a:spAutoFit/>
          </a:bodyPr>
          <a:lstStyle/>
          <a:p>
            <a:r>
              <a:rPr lang="en-US" dirty="0">
                <a:solidFill>
                  <a:prstClr val="black"/>
                </a:solidFill>
              </a:rPr>
              <a:t>Vertical edge: </a:t>
            </a:r>
          </a:p>
        </p:txBody>
      </p:sp>
      <p:pic>
        <p:nvPicPr>
          <p:cNvPr id="217090" name="Picture 2"/>
          <p:cNvPicPr>
            <a:picLocks noChangeAspect="1" noChangeArrowheads="1"/>
          </p:cNvPicPr>
          <p:nvPr/>
        </p:nvPicPr>
        <p:blipFill>
          <a:blip r:embed="rId9" cstate="print"/>
          <a:srcRect/>
          <a:stretch>
            <a:fillRect/>
          </a:stretch>
        </p:blipFill>
        <p:spPr bwMode="auto">
          <a:xfrm>
            <a:off x="4676774" y="5380430"/>
            <a:ext cx="1114426" cy="432540"/>
          </a:xfrm>
          <a:prstGeom prst="rect">
            <a:avLst/>
          </a:prstGeom>
          <a:noFill/>
          <a:ln w="9525">
            <a:noFill/>
            <a:miter lim="800000"/>
            <a:headEnd/>
            <a:tailEnd/>
          </a:ln>
        </p:spPr>
      </p:pic>
      <p:pic>
        <p:nvPicPr>
          <p:cNvPr id="217091" name="Picture 3"/>
          <p:cNvPicPr>
            <a:picLocks noChangeAspect="1" noChangeArrowheads="1"/>
          </p:cNvPicPr>
          <p:nvPr/>
        </p:nvPicPr>
        <p:blipFill>
          <a:blip r:embed="rId10" cstate="print"/>
          <a:srcRect/>
          <a:stretch>
            <a:fillRect/>
          </a:stretch>
        </p:blipFill>
        <p:spPr bwMode="auto">
          <a:xfrm>
            <a:off x="6019800" y="2819400"/>
            <a:ext cx="2928937" cy="1196835"/>
          </a:xfrm>
          <a:prstGeom prst="rect">
            <a:avLst/>
          </a:prstGeom>
          <a:noFill/>
          <a:ln w="9525">
            <a:noFill/>
            <a:miter lim="800000"/>
            <a:headEnd/>
            <a:tailEnd/>
          </a:ln>
        </p:spPr>
      </p:pic>
      <p:grpSp>
        <p:nvGrpSpPr>
          <p:cNvPr id="21" name="Group 20"/>
          <p:cNvGrpSpPr/>
          <p:nvPr/>
        </p:nvGrpSpPr>
        <p:grpSpPr>
          <a:xfrm>
            <a:off x="5943600" y="4038600"/>
            <a:ext cx="3429000" cy="2400300"/>
            <a:chOff x="5943600" y="4038600"/>
            <a:chExt cx="3429000" cy="2400300"/>
          </a:xfrm>
        </p:grpSpPr>
        <p:pic>
          <p:nvPicPr>
            <p:cNvPr id="216072" name="Picture 8" descr="C:\snavely\work\teaching\09Fa-CS6610\lectures\lec03\plots\yplot.png"/>
            <p:cNvPicPr>
              <a:picLocks noChangeAspect="1" noChangeArrowheads="1"/>
            </p:cNvPicPr>
            <p:nvPr/>
          </p:nvPicPr>
          <p:blipFill>
            <a:blip r:embed="rId11" cstate="print"/>
            <a:srcRect/>
            <a:stretch>
              <a:fillRect/>
            </a:stretch>
          </p:blipFill>
          <p:spPr bwMode="auto">
            <a:xfrm>
              <a:off x="5943600" y="4038600"/>
              <a:ext cx="3429000" cy="2400300"/>
            </a:xfrm>
            <a:prstGeom prst="rect">
              <a:avLst/>
            </a:prstGeom>
            <a:noFill/>
          </p:spPr>
        </p:pic>
        <p:sp>
          <p:nvSpPr>
            <p:cNvPr id="18" name="TextBox 17"/>
            <p:cNvSpPr txBox="1"/>
            <p:nvPr/>
          </p:nvSpPr>
          <p:spPr>
            <a:xfrm flipH="1">
              <a:off x="6794861" y="5867400"/>
              <a:ext cx="411481" cy="369332"/>
            </a:xfrm>
            <a:prstGeom prst="rect">
              <a:avLst/>
            </a:prstGeom>
            <a:noFill/>
          </p:spPr>
          <p:txBody>
            <a:bodyPr wrap="square" rtlCol="0">
              <a:spAutoFit/>
            </a:bodyPr>
            <a:lstStyle/>
            <a:p>
              <a:r>
                <a:rPr lang="en-US" dirty="0">
                  <a:solidFill>
                    <a:prstClr val="black"/>
                  </a:solidFill>
                </a:rPr>
                <a:t>u</a:t>
              </a:r>
            </a:p>
          </p:txBody>
        </p:sp>
        <p:sp>
          <p:nvSpPr>
            <p:cNvPr id="19" name="TextBox 18"/>
            <p:cNvSpPr txBox="1"/>
            <p:nvPr/>
          </p:nvSpPr>
          <p:spPr>
            <a:xfrm flipH="1">
              <a:off x="8675914" y="5672240"/>
              <a:ext cx="411481" cy="369332"/>
            </a:xfrm>
            <a:prstGeom prst="rect">
              <a:avLst/>
            </a:prstGeom>
            <a:noFill/>
          </p:spPr>
          <p:txBody>
            <a:bodyPr wrap="square" rtlCol="0">
              <a:spAutoFit/>
            </a:bodyPr>
            <a:lstStyle/>
            <a:p>
              <a:r>
                <a:rPr lang="en-US" dirty="0">
                  <a:solidFill>
                    <a:prstClr val="black"/>
                  </a:solidFill>
                </a:rPr>
                <a:t>v</a:t>
              </a:r>
            </a:p>
          </p:txBody>
        </p:sp>
        <p:sp>
          <p:nvSpPr>
            <p:cNvPr id="20" name="TextBox 19"/>
            <p:cNvSpPr txBox="1"/>
            <p:nvPr/>
          </p:nvSpPr>
          <p:spPr>
            <a:xfrm>
              <a:off x="6019800" y="4278868"/>
              <a:ext cx="721672" cy="369332"/>
            </a:xfrm>
            <a:prstGeom prst="rect">
              <a:avLst/>
            </a:prstGeom>
            <a:noFill/>
          </p:spPr>
          <p:txBody>
            <a:bodyPr wrap="none" rtlCol="0">
              <a:spAutoFit/>
            </a:bodyPr>
            <a:lstStyle/>
            <a:p>
              <a:r>
                <a:rPr lang="en-US" dirty="0">
                  <a:solidFill>
                    <a:prstClr val="black"/>
                  </a:solidFill>
                </a:rPr>
                <a:t>E(</a:t>
              </a:r>
              <a:r>
                <a:rPr lang="en-US" dirty="0" err="1">
                  <a:solidFill>
                    <a:prstClr val="black"/>
                  </a:solidFill>
                </a:rPr>
                <a:t>u,v</a:t>
              </a:r>
              <a:r>
                <a:rPr lang="en-US" dirty="0">
                  <a:solidFill>
                    <a:prstClr val="black"/>
                  </a:solidFill>
                </a:rPr>
                <a:t>)</a:t>
              </a:r>
            </a:p>
          </p:txBody>
        </p:sp>
      </p:grpSp>
      <p:sp>
        <p:nvSpPr>
          <p:cNvPr id="26" name="TextBox 25"/>
          <p:cNvSpPr txBox="1"/>
          <p:nvPr/>
        </p:nvSpPr>
        <p:spPr>
          <a:xfrm>
            <a:off x="685800" y="6193972"/>
            <a:ext cx="541020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75079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0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a:t>Here, I</a:t>
            </a:r>
            <a:r>
              <a:rPr lang="en-US" baseline="-25000" dirty="0"/>
              <a:t>x</a:t>
            </a:r>
            <a:r>
              <a:rPr lang="en-US" dirty="0"/>
              <a:t> and </a:t>
            </a:r>
            <a:r>
              <a:rPr lang="en-US" dirty="0" err="1"/>
              <a:t>I</a:t>
            </a:r>
            <a:r>
              <a:rPr lang="en-US" baseline="-25000" dirty="0" err="1"/>
              <a:t>y</a:t>
            </a:r>
            <a:r>
              <a:rPr lang="en-US" dirty="0"/>
              <a:t>  are image derivatives in x and y directions respectively. (Can be easily found out using </a:t>
            </a:r>
            <a:r>
              <a:rPr lang="en-US" b="1" dirty="0"/>
              <a:t>cv2.Sobel()</a:t>
            </a:r>
            <a:r>
              <a:rPr lang="en-US" dirty="0"/>
              <a:t>).</a:t>
            </a:r>
          </a:p>
          <a:p>
            <a:pPr marL="514350" indent="-514350">
              <a:buFont typeface="+mj-lt"/>
              <a:buAutoNum type="arabicPeriod"/>
            </a:pPr>
            <a:r>
              <a:rPr lang="en-US" dirty="0"/>
              <a:t>Created an equation, which will determine if a window can contain a corner or not.</a:t>
            </a:r>
          </a:p>
          <a:p>
            <a:pPr marL="0" indent="0">
              <a:buNone/>
            </a:pPr>
            <a:r>
              <a:rPr lang="en-US" dirty="0"/>
              <a:t>          R = </a:t>
            </a:r>
            <a:r>
              <a:rPr lang="en-US" dirty="0" err="1"/>
              <a:t>det</a:t>
            </a:r>
            <a:r>
              <a:rPr lang="en-US" dirty="0"/>
              <a:t>(H) - k(trace(H))</a:t>
            </a:r>
            <a:r>
              <a:rPr lang="en-US" baseline="30000" dirty="0"/>
              <a:t>2</a:t>
            </a:r>
          </a:p>
          <a:p>
            <a:pPr marL="0" indent="0">
              <a:buNone/>
            </a:pPr>
            <a:r>
              <a:rPr lang="en-US" dirty="0"/>
              <a:t>where</a:t>
            </a:r>
          </a:p>
          <a:p>
            <a:pPr marL="0" indent="0">
              <a:buNone/>
            </a:pPr>
            <a:r>
              <a:rPr lang="en-US" dirty="0" err="1"/>
              <a:t>det</a:t>
            </a:r>
            <a:r>
              <a:rPr lang="en-US" dirty="0"/>
              <a:t>(H) = </a:t>
            </a:r>
            <a:r>
              <a:rPr lang="el-GR" dirty="0"/>
              <a:t>λ</a:t>
            </a:r>
            <a:r>
              <a:rPr lang="en-US" dirty="0"/>
              <a:t>1</a:t>
            </a:r>
            <a:r>
              <a:rPr lang="el-GR" dirty="0"/>
              <a:t> λ</a:t>
            </a:r>
            <a:r>
              <a:rPr lang="en-US" dirty="0"/>
              <a:t>2</a:t>
            </a:r>
          </a:p>
          <a:p>
            <a:pPr marL="0" indent="0">
              <a:buNone/>
            </a:pPr>
            <a:r>
              <a:rPr lang="en-US" dirty="0"/>
              <a:t>trace(H) = </a:t>
            </a:r>
            <a:r>
              <a:rPr lang="el-GR" dirty="0"/>
              <a:t>λ</a:t>
            </a:r>
            <a:r>
              <a:rPr lang="en-US" dirty="0"/>
              <a:t>1 + </a:t>
            </a:r>
            <a:r>
              <a:rPr lang="el-GR" dirty="0"/>
              <a:t>λ</a:t>
            </a:r>
            <a:r>
              <a:rPr lang="en-US" dirty="0"/>
              <a:t>2</a:t>
            </a:r>
          </a:p>
          <a:p>
            <a:pPr marL="0" indent="0">
              <a:buNone/>
            </a:pPr>
            <a:r>
              <a:rPr lang="el-GR" dirty="0"/>
              <a:t>λ</a:t>
            </a:r>
            <a:r>
              <a:rPr lang="en-US" dirty="0"/>
              <a:t>1</a:t>
            </a:r>
            <a:r>
              <a:rPr lang="el-GR" dirty="0"/>
              <a:t> </a:t>
            </a:r>
            <a:r>
              <a:rPr lang="en-US" dirty="0"/>
              <a:t> and </a:t>
            </a:r>
            <a:r>
              <a:rPr lang="el-GR" dirty="0"/>
              <a:t>λ</a:t>
            </a:r>
            <a:r>
              <a:rPr lang="en-US" dirty="0"/>
              <a:t>2</a:t>
            </a:r>
          </a:p>
          <a:p>
            <a:pPr marL="0" indent="0">
              <a:buNone/>
            </a:pPr>
            <a:r>
              <a:rPr lang="en-US" dirty="0"/>
              <a:t>are the </a:t>
            </a:r>
            <a:r>
              <a:rPr lang="en-US" dirty="0" err="1"/>
              <a:t>eigen</a:t>
            </a:r>
            <a:r>
              <a:rPr lang="en-US" dirty="0"/>
              <a:t> values of H</a:t>
            </a:r>
          </a:p>
        </p:txBody>
      </p:sp>
    </p:spTree>
    <p:extLst>
      <p:ext uri="{BB962C8B-B14F-4D97-AF65-F5344CB8AC3E}">
        <p14:creationId xmlns:p14="http://schemas.microsoft.com/office/powerpoint/2010/main" val="85610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The Harris operator</a:t>
            </a:r>
            <a:endParaRPr lang="ru-RU" dirty="0"/>
          </a:p>
        </p:txBody>
      </p:sp>
      <p:sp>
        <p:nvSpPr>
          <p:cNvPr id="48131" name="Rectangle 5"/>
          <p:cNvSpPr>
            <a:spLocks noChangeArrowheads="1"/>
          </p:cNvSpPr>
          <p:nvPr/>
        </p:nvSpPr>
        <p:spPr bwMode="auto">
          <a:xfrm>
            <a:off x="685800" y="1752600"/>
            <a:ext cx="8153400" cy="5257800"/>
          </a:xfrm>
          <a:prstGeom prst="rect">
            <a:avLst/>
          </a:prstGeom>
          <a:noFill/>
          <a:ln w="9525">
            <a:noFill/>
            <a:miter lim="800000"/>
            <a:headEnd/>
            <a:tailEnd/>
          </a:ln>
        </p:spPr>
        <p:txBody>
          <a:bodyPr/>
          <a:lstStyle/>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endParaRPr lang="en-US" sz="2000" dirty="0">
              <a:solidFill>
                <a:prstClr val="black"/>
              </a:solidFill>
            </a:endParaRPr>
          </a:p>
          <a:p>
            <a:pPr marL="742950" lvl="1" indent="-285750">
              <a:spcBef>
                <a:spcPct val="20000"/>
              </a:spcBef>
              <a:buFontTx/>
              <a:buChar char="•"/>
            </a:pPr>
            <a:r>
              <a:rPr lang="en-US" sz="2000" dirty="0">
                <a:solidFill>
                  <a:prstClr val="black"/>
                </a:solidFill>
              </a:rPr>
              <a:t>The </a:t>
            </a:r>
            <a:r>
              <a:rPr lang="en-US" sz="2000" i="1" dirty="0">
                <a:solidFill>
                  <a:prstClr val="black"/>
                </a:solidFill>
              </a:rPr>
              <a:t>trace</a:t>
            </a:r>
            <a:r>
              <a:rPr lang="en-US" sz="2000" dirty="0">
                <a:solidFill>
                  <a:prstClr val="black"/>
                </a:solidFill>
              </a:rPr>
              <a:t> is the sum of the diagonals, i.e., </a:t>
            </a:r>
            <a:r>
              <a:rPr lang="en-US" sz="2000" i="1" dirty="0">
                <a:solidFill>
                  <a:prstClr val="black"/>
                </a:solidFill>
              </a:rPr>
              <a:t>trace(H) = h</a:t>
            </a:r>
            <a:r>
              <a:rPr lang="en-US" sz="2000" i="1" baseline="-25000" dirty="0">
                <a:solidFill>
                  <a:prstClr val="black"/>
                </a:solidFill>
              </a:rPr>
              <a:t>11</a:t>
            </a:r>
            <a:r>
              <a:rPr lang="en-US" sz="2000" i="1" dirty="0">
                <a:solidFill>
                  <a:prstClr val="black"/>
                </a:solidFill>
              </a:rPr>
              <a:t> + h</a:t>
            </a:r>
            <a:r>
              <a:rPr lang="en-US" sz="2000" i="1" baseline="-25000" dirty="0">
                <a:solidFill>
                  <a:prstClr val="black"/>
                </a:solidFill>
              </a:rPr>
              <a:t>22</a:t>
            </a:r>
          </a:p>
          <a:p>
            <a:pPr marL="742950" lvl="1" indent="-285750">
              <a:spcBef>
                <a:spcPct val="20000"/>
              </a:spcBef>
              <a:buFontTx/>
              <a:buChar char="•"/>
            </a:pPr>
            <a:r>
              <a:rPr lang="en-US" sz="2000" dirty="0">
                <a:solidFill>
                  <a:prstClr val="black"/>
                </a:solidFill>
              </a:rPr>
              <a:t>Called the “Harris Corner Detector” or “Harris Operator”</a:t>
            </a:r>
          </a:p>
          <a:p>
            <a:pPr marL="742950" lvl="1" indent="-285750">
              <a:spcBef>
                <a:spcPct val="20000"/>
              </a:spcBef>
              <a:buFontTx/>
              <a:buChar char="•"/>
            </a:pPr>
            <a:r>
              <a:rPr lang="en-US" sz="2000" dirty="0">
                <a:solidFill>
                  <a:prstClr val="black"/>
                </a:solidFill>
              </a:rPr>
              <a:t>Lots of other detectors, this is one of the most popular</a:t>
            </a:r>
            <a:endParaRPr lang="en-US" sz="2400" dirty="0">
              <a:solidFill>
                <a:prstClr val="black"/>
              </a:solidFill>
            </a:endParaRPr>
          </a:p>
        </p:txBody>
      </p:sp>
      <p:pic>
        <p:nvPicPr>
          <p:cNvPr id="48132" name="Picture 8" descr="txp_fig"/>
          <p:cNvPicPr>
            <a:picLocks noChangeAspect="1"/>
          </p:cNvPicPr>
          <p:nvPr>
            <p:custDataLst>
              <p:tags r:id="rId1"/>
            </p:custDataLst>
          </p:nvPr>
        </p:nvPicPr>
        <p:blipFill>
          <a:blip r:embed="rId4" cstate="print"/>
          <a:srcRect/>
          <a:stretch>
            <a:fillRect/>
          </a:stretch>
        </p:blipFill>
        <p:spPr bwMode="auto">
          <a:xfrm>
            <a:off x="3235325" y="2438400"/>
            <a:ext cx="1892300" cy="741363"/>
          </a:xfrm>
          <a:prstGeom prst="rect">
            <a:avLst/>
          </a:prstGeom>
          <a:noFill/>
          <a:ln w="9525">
            <a:noFill/>
            <a:miter lim="800000"/>
            <a:headEnd/>
            <a:tailEnd/>
          </a:ln>
        </p:spPr>
      </p:pic>
      <p:pic>
        <p:nvPicPr>
          <p:cNvPr id="48133" name="Picture 5" descr="txp_fig"/>
          <p:cNvPicPr>
            <a:picLocks noChangeAspect="1"/>
          </p:cNvPicPr>
          <p:nvPr>
            <p:custDataLst>
              <p:tags r:id="rId2"/>
            </p:custDataLst>
          </p:nvPr>
        </p:nvPicPr>
        <p:blipFill>
          <a:blip r:embed="rId5" cstate="print"/>
          <a:srcRect/>
          <a:stretch>
            <a:fillRect/>
          </a:stretch>
        </p:blipFill>
        <p:spPr bwMode="auto">
          <a:xfrm>
            <a:off x="2986088" y="3352800"/>
            <a:ext cx="2881312" cy="776288"/>
          </a:xfrm>
          <a:prstGeom prst="rect">
            <a:avLst/>
          </a:prstGeom>
          <a:noFill/>
          <a:ln w="9525">
            <a:noFill/>
            <a:miter lim="800000"/>
            <a:headEnd/>
            <a:tailEnd/>
          </a:ln>
        </p:spPr>
      </p:pic>
    </p:spTree>
    <p:extLst>
      <p:ext uri="{BB962C8B-B14F-4D97-AF65-F5344CB8AC3E}">
        <p14:creationId xmlns:p14="http://schemas.microsoft.com/office/powerpoint/2010/main" val="28367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dirty="0"/>
              <a:t>General case</a:t>
            </a:r>
          </a:p>
        </p:txBody>
      </p:sp>
      <p:sp>
        <p:nvSpPr>
          <p:cNvPr id="7174" name="Text Box 5"/>
          <p:cNvSpPr txBox="1">
            <a:spLocks noChangeArrowheads="1"/>
          </p:cNvSpPr>
          <p:nvPr/>
        </p:nvSpPr>
        <p:spPr bwMode="auto">
          <a:xfrm>
            <a:off x="685800" y="1446074"/>
            <a:ext cx="7315200" cy="1754326"/>
          </a:xfrm>
          <a:prstGeom prst="rect">
            <a:avLst/>
          </a:prstGeom>
          <a:noFill/>
          <a:ln w="9525">
            <a:noFill/>
            <a:miter lim="800000"/>
            <a:headEnd/>
            <a:tailEnd/>
          </a:ln>
        </p:spPr>
        <p:txBody>
          <a:bodyPr wrap="square">
            <a:spAutoFit/>
          </a:bodyPr>
          <a:lstStyle/>
          <a:p>
            <a:pPr>
              <a:spcBef>
                <a:spcPct val="50000"/>
              </a:spcBef>
            </a:pPr>
            <a:r>
              <a:rPr lang="en-US" sz="2400" dirty="0">
                <a:solidFill>
                  <a:prstClr val="black"/>
                </a:solidFill>
              </a:rPr>
              <a:t>We can visualize </a:t>
            </a:r>
            <a:r>
              <a:rPr lang="en-US" sz="2400" i="1" dirty="0">
                <a:solidFill>
                  <a:prstClr val="black"/>
                </a:solidFill>
              </a:rPr>
              <a:t>H</a:t>
            </a:r>
            <a:r>
              <a:rPr lang="en-US" sz="2400" dirty="0">
                <a:solidFill>
                  <a:prstClr val="black"/>
                </a:solidFill>
              </a:rPr>
              <a:t> as an ellipse with axis lengths determined by the </a:t>
            </a:r>
            <a:r>
              <a:rPr lang="en-US" sz="2400" i="1" dirty="0" err="1">
                <a:solidFill>
                  <a:prstClr val="black"/>
                </a:solidFill>
              </a:rPr>
              <a:t>eigenvalues</a:t>
            </a:r>
            <a:r>
              <a:rPr lang="en-US" sz="2400" dirty="0">
                <a:solidFill>
                  <a:prstClr val="black"/>
                </a:solidFill>
              </a:rPr>
              <a:t> of </a:t>
            </a:r>
            <a:r>
              <a:rPr lang="en-US" sz="2400" i="1" dirty="0">
                <a:solidFill>
                  <a:prstClr val="black"/>
                </a:solidFill>
              </a:rPr>
              <a:t>H</a:t>
            </a:r>
            <a:r>
              <a:rPr lang="en-US" sz="2400" dirty="0">
                <a:solidFill>
                  <a:prstClr val="black"/>
                </a:solidFill>
              </a:rPr>
              <a:t> and orientation determined by the </a:t>
            </a:r>
            <a:r>
              <a:rPr lang="en-US" sz="2400" i="1" dirty="0">
                <a:solidFill>
                  <a:prstClr val="black"/>
                </a:solidFill>
              </a:rPr>
              <a:t>eigenvectors </a:t>
            </a:r>
            <a:r>
              <a:rPr lang="en-US" sz="2400" dirty="0">
                <a:solidFill>
                  <a:prstClr val="black"/>
                </a:solidFill>
              </a:rPr>
              <a:t>of </a:t>
            </a:r>
            <a:r>
              <a:rPr lang="en-US" sz="2400" i="1" dirty="0">
                <a:solidFill>
                  <a:prstClr val="black"/>
                </a:solidFill>
              </a:rPr>
              <a:t>H</a:t>
            </a:r>
          </a:p>
          <a:p>
            <a:pPr>
              <a:spcBef>
                <a:spcPct val="50000"/>
              </a:spcBef>
            </a:pPr>
            <a:endParaRPr lang="en-US" sz="2400" dirty="0">
              <a:solidFill>
                <a:prstClr val="black"/>
              </a:solidFill>
            </a:endParaRPr>
          </a:p>
        </p:txBody>
      </p:sp>
      <p:grpSp>
        <p:nvGrpSpPr>
          <p:cNvPr id="2" name="Group 21"/>
          <p:cNvGrpSpPr>
            <a:grpSpLocks/>
          </p:cNvGrpSpPr>
          <p:nvPr/>
        </p:nvGrpSpPr>
        <p:grpSpPr bwMode="auto">
          <a:xfrm>
            <a:off x="3349625" y="3657600"/>
            <a:ext cx="5489575" cy="2878138"/>
            <a:chOff x="2254" y="2352"/>
            <a:chExt cx="3458" cy="1813"/>
          </a:xfrm>
        </p:grpSpPr>
        <p:sp>
          <p:nvSpPr>
            <p:cNvPr id="7177" name="Text Box 8"/>
            <p:cNvSpPr txBox="1">
              <a:spLocks noChangeArrowheads="1"/>
            </p:cNvSpPr>
            <p:nvPr/>
          </p:nvSpPr>
          <p:spPr bwMode="auto">
            <a:xfrm>
              <a:off x="4704" y="2736"/>
              <a:ext cx="1008" cy="366"/>
            </a:xfrm>
            <a:prstGeom prst="rect">
              <a:avLst/>
            </a:prstGeom>
            <a:noFill/>
            <a:ln w="9525">
              <a:noFill/>
              <a:miter lim="800000"/>
              <a:headEnd/>
              <a:tailEnd/>
            </a:ln>
          </p:spPr>
          <p:txBody>
            <a:bodyPr>
              <a:spAutoFit/>
            </a:bodyPr>
            <a:lstStyle/>
            <a:p>
              <a:pPr algn="ctr"/>
              <a:r>
                <a:rPr lang="en-US" sz="1600">
                  <a:solidFill>
                    <a:srgbClr val="FF3300"/>
                  </a:solidFill>
                  <a:cs typeface="Times New Roman" pitchFamily="18" charset="0"/>
                </a:rPr>
                <a:t>direction of the slowest change</a:t>
              </a:r>
              <a:endParaRPr lang="ru-RU" sz="1600">
                <a:solidFill>
                  <a:srgbClr val="FF3300"/>
                </a:solidFill>
                <a:cs typeface="Times New Roman" pitchFamily="18" charset="0"/>
              </a:endParaRPr>
            </a:p>
          </p:txBody>
        </p:sp>
        <p:sp>
          <p:nvSpPr>
            <p:cNvPr id="7178" name="Text Box 9"/>
            <p:cNvSpPr txBox="1">
              <a:spLocks noChangeArrowheads="1"/>
            </p:cNvSpPr>
            <p:nvPr/>
          </p:nvSpPr>
          <p:spPr bwMode="auto">
            <a:xfrm>
              <a:off x="2688" y="2352"/>
              <a:ext cx="1056" cy="366"/>
            </a:xfrm>
            <a:prstGeom prst="rect">
              <a:avLst/>
            </a:prstGeom>
            <a:noFill/>
            <a:ln w="9525">
              <a:noFill/>
              <a:miter lim="800000"/>
              <a:headEnd/>
              <a:tailEnd/>
            </a:ln>
          </p:spPr>
          <p:txBody>
            <a:bodyPr>
              <a:spAutoFit/>
            </a:bodyPr>
            <a:lstStyle/>
            <a:p>
              <a:pPr algn="ctr"/>
              <a:r>
                <a:rPr lang="en-US" sz="1600">
                  <a:solidFill>
                    <a:srgbClr val="0033CC"/>
                  </a:solidFill>
                  <a:cs typeface="Times New Roman" pitchFamily="18" charset="0"/>
                </a:rPr>
                <a:t>direction of the fastest change</a:t>
              </a:r>
              <a:endParaRPr lang="ru-RU" sz="1600">
                <a:solidFill>
                  <a:srgbClr val="0033CC"/>
                </a:solidFill>
                <a:cs typeface="Times New Roman" pitchFamily="18" charset="0"/>
              </a:endParaRPr>
            </a:p>
          </p:txBody>
        </p:sp>
        <p:sp>
          <p:nvSpPr>
            <p:cNvPr id="7179" name="Oval 11"/>
            <p:cNvSpPr>
              <a:spLocks noChangeArrowheads="1"/>
            </p:cNvSpPr>
            <p:nvPr/>
          </p:nvSpPr>
          <p:spPr bwMode="auto">
            <a:xfrm rot="-1106879">
              <a:off x="2254" y="2771"/>
              <a:ext cx="2448" cy="1217"/>
            </a:xfrm>
            <a:prstGeom prst="ellipse">
              <a:avLst/>
            </a:prstGeom>
            <a:solidFill>
              <a:srgbClr val="7CF6D3"/>
            </a:solidFill>
            <a:ln w="19050">
              <a:solidFill>
                <a:schemeClr val="tx1"/>
              </a:solidFill>
              <a:round/>
              <a:headEnd/>
              <a:tailEnd/>
            </a:ln>
          </p:spPr>
          <p:txBody>
            <a:bodyPr wrap="none" anchor="ctr"/>
            <a:lstStyle/>
            <a:p>
              <a:endParaRPr lang="en-US">
                <a:solidFill>
                  <a:prstClr val="black"/>
                </a:solidFill>
              </a:endParaRPr>
            </a:p>
          </p:txBody>
        </p:sp>
        <p:sp>
          <p:nvSpPr>
            <p:cNvPr id="7180" name="Line 12"/>
            <p:cNvSpPr>
              <a:spLocks noChangeShapeType="1"/>
            </p:cNvSpPr>
            <p:nvPr/>
          </p:nvSpPr>
          <p:spPr bwMode="auto">
            <a:xfrm rot="1280297" flipV="1">
              <a:off x="2555" y="2597"/>
              <a:ext cx="1875" cy="1568"/>
            </a:xfrm>
            <a:prstGeom prst="line">
              <a:avLst/>
            </a:prstGeom>
            <a:noFill/>
            <a:ln w="19050">
              <a:solidFill>
                <a:srgbClr val="FF3300"/>
              </a:solidFill>
              <a:round/>
              <a:headEnd/>
              <a:tailEnd type="stealth" w="med" len="lg"/>
            </a:ln>
          </p:spPr>
          <p:txBody>
            <a:bodyPr/>
            <a:lstStyle/>
            <a:p>
              <a:endParaRPr lang="en-US">
                <a:solidFill>
                  <a:prstClr val="black"/>
                </a:solidFill>
              </a:endParaRPr>
            </a:p>
          </p:txBody>
        </p:sp>
        <p:sp>
          <p:nvSpPr>
            <p:cNvPr id="7181" name="Line 13"/>
            <p:cNvSpPr>
              <a:spLocks noChangeShapeType="1"/>
            </p:cNvSpPr>
            <p:nvPr/>
          </p:nvSpPr>
          <p:spPr bwMode="auto">
            <a:xfrm rot="1280297" flipH="1" flipV="1">
              <a:off x="3094" y="2904"/>
              <a:ext cx="798" cy="940"/>
            </a:xfrm>
            <a:prstGeom prst="line">
              <a:avLst/>
            </a:prstGeom>
            <a:noFill/>
            <a:ln w="19050">
              <a:solidFill>
                <a:schemeClr val="accent2"/>
              </a:solidFill>
              <a:round/>
              <a:headEnd/>
              <a:tailEnd type="stealth" w="med" len="lg"/>
            </a:ln>
          </p:spPr>
          <p:txBody>
            <a:bodyPr/>
            <a:lstStyle/>
            <a:p>
              <a:endParaRPr lang="en-US">
                <a:solidFill>
                  <a:prstClr val="black"/>
                </a:solidFill>
              </a:endParaRPr>
            </a:p>
          </p:txBody>
        </p:sp>
        <p:sp>
          <p:nvSpPr>
            <p:cNvPr id="7182" name="AutoShape 14"/>
            <p:cNvSpPr>
              <a:spLocks/>
            </p:cNvSpPr>
            <p:nvPr/>
          </p:nvSpPr>
          <p:spPr bwMode="auto">
            <a:xfrm rot="-6496486">
              <a:off x="4037" y="2756"/>
              <a:ext cx="116" cy="1095"/>
            </a:xfrm>
            <a:prstGeom prst="leftBrace">
              <a:avLst>
                <a:gd name="adj1" fmla="val 78664"/>
                <a:gd name="adj2" fmla="val 49065"/>
              </a:avLst>
            </a:prstGeom>
            <a:noFill/>
            <a:ln w="9525">
              <a:solidFill>
                <a:srgbClr val="FF3300"/>
              </a:solidFill>
              <a:round/>
              <a:headEnd/>
              <a:tailEnd/>
            </a:ln>
          </p:spPr>
          <p:txBody>
            <a:bodyPr wrap="none" anchor="ctr"/>
            <a:lstStyle/>
            <a:p>
              <a:endParaRPr lang="en-US">
                <a:solidFill>
                  <a:prstClr val="black"/>
                </a:solidFill>
              </a:endParaRPr>
            </a:p>
          </p:txBody>
        </p:sp>
        <p:sp>
          <p:nvSpPr>
            <p:cNvPr id="7183" name="AutoShape 15"/>
            <p:cNvSpPr>
              <a:spLocks/>
            </p:cNvSpPr>
            <p:nvPr/>
          </p:nvSpPr>
          <p:spPr bwMode="auto">
            <a:xfrm rot="-1178674">
              <a:off x="3212" y="2864"/>
              <a:ext cx="140" cy="513"/>
            </a:xfrm>
            <a:prstGeom prst="leftBrace">
              <a:avLst>
                <a:gd name="adj1" fmla="val 30536"/>
                <a:gd name="adj2" fmla="val 49065"/>
              </a:avLst>
            </a:prstGeom>
            <a:noFill/>
            <a:ln w="9525">
              <a:solidFill>
                <a:schemeClr val="accent2"/>
              </a:solidFill>
              <a:round/>
              <a:headEnd/>
              <a:tailEnd/>
            </a:ln>
          </p:spPr>
          <p:txBody>
            <a:bodyPr wrap="none" anchor="ctr"/>
            <a:lstStyle/>
            <a:p>
              <a:endParaRPr lang="en-US">
                <a:solidFill>
                  <a:prstClr val="black"/>
                </a:solidFill>
              </a:endParaRPr>
            </a:p>
          </p:txBody>
        </p:sp>
        <p:sp>
          <p:nvSpPr>
            <p:cNvPr id="7184" name="Rectangle 16"/>
            <p:cNvSpPr>
              <a:spLocks noChangeArrowheads="1"/>
            </p:cNvSpPr>
            <p:nvPr/>
          </p:nvSpPr>
          <p:spPr bwMode="auto">
            <a:xfrm>
              <a:off x="2400" y="3168"/>
              <a:ext cx="1104" cy="288"/>
            </a:xfrm>
            <a:prstGeom prst="rect">
              <a:avLst/>
            </a:prstGeom>
            <a:noFill/>
            <a:ln w="9525">
              <a:noFill/>
              <a:miter lim="800000"/>
              <a:headEnd/>
              <a:tailEnd/>
            </a:ln>
          </p:spPr>
          <p:txBody>
            <a:bodyPr>
              <a:spAutoFit/>
            </a:bodyPr>
            <a:lstStyle/>
            <a:p>
              <a:pPr algn="ctr"/>
              <a:r>
                <a:rPr lang="en-US" sz="2400" dirty="0">
                  <a:solidFill>
                    <a:srgbClr val="0033CC"/>
                  </a:solidFill>
                  <a:latin typeface="Times New Roman" pitchFamily="18" charset="0"/>
                  <a:cs typeface="Times New Roman" pitchFamily="18" charset="0"/>
                  <a:sym typeface="Symbol" pitchFamily="18" charset="2"/>
                </a:rPr>
                <a:t>(</a:t>
              </a:r>
              <a:r>
                <a:rPr lang="ru-RU" sz="2400" dirty="0">
                  <a:solidFill>
                    <a:srgbClr val="0033CC"/>
                  </a:solidFill>
                  <a:latin typeface="Times New Roman" pitchFamily="18" charset="0"/>
                  <a:cs typeface="Times New Roman" pitchFamily="18" charset="0"/>
                  <a:sym typeface="Symbol" pitchFamily="18" charset="2"/>
                </a:rPr>
                <a:t></a:t>
              </a:r>
              <a:r>
                <a:rPr lang="en-US" sz="2400" baseline="-25000" dirty="0">
                  <a:solidFill>
                    <a:srgbClr val="0033CC"/>
                  </a:solidFill>
                  <a:latin typeface="Times New Roman" pitchFamily="18" charset="0"/>
                  <a:cs typeface="Times New Roman" pitchFamily="18" charset="0"/>
                  <a:sym typeface="Symbol" pitchFamily="18" charset="2"/>
                </a:rPr>
                <a:t>max</a:t>
              </a:r>
              <a:r>
                <a:rPr lang="en-US" sz="2400" dirty="0">
                  <a:solidFill>
                    <a:srgbClr val="0033CC"/>
                  </a:solidFill>
                  <a:latin typeface="Times New Roman" pitchFamily="18" charset="0"/>
                  <a:cs typeface="Times New Roman" pitchFamily="18" charset="0"/>
                  <a:sym typeface="Symbol" pitchFamily="18" charset="2"/>
                </a:rPr>
                <a:t>)</a:t>
              </a:r>
              <a:r>
                <a:rPr lang="en-US" sz="2400" baseline="30000" dirty="0">
                  <a:solidFill>
                    <a:srgbClr val="0033CC"/>
                  </a:solidFill>
                  <a:latin typeface="Times New Roman" pitchFamily="18" charset="0"/>
                  <a:cs typeface="Times New Roman" pitchFamily="18" charset="0"/>
                  <a:sym typeface="Symbol" pitchFamily="18" charset="2"/>
                </a:rPr>
                <a:t>-1/2</a:t>
              </a:r>
              <a:endParaRPr lang="ru-RU" sz="2400" baseline="30000" dirty="0">
                <a:solidFill>
                  <a:srgbClr val="0033CC"/>
                </a:solidFill>
                <a:latin typeface="Times New Roman" pitchFamily="18" charset="0"/>
                <a:cs typeface="Times New Roman" pitchFamily="18" charset="0"/>
                <a:sym typeface="Symbol" pitchFamily="18" charset="2"/>
              </a:endParaRPr>
            </a:p>
          </p:txBody>
        </p:sp>
        <p:sp>
          <p:nvSpPr>
            <p:cNvPr id="7185" name="Rectangle 17"/>
            <p:cNvSpPr>
              <a:spLocks noChangeArrowheads="1"/>
            </p:cNvSpPr>
            <p:nvPr/>
          </p:nvSpPr>
          <p:spPr bwMode="auto">
            <a:xfrm>
              <a:off x="3552" y="3360"/>
              <a:ext cx="1104" cy="288"/>
            </a:xfrm>
            <a:prstGeom prst="rect">
              <a:avLst/>
            </a:prstGeom>
            <a:noFill/>
            <a:ln w="9525">
              <a:noFill/>
              <a:miter lim="800000"/>
              <a:headEnd/>
              <a:tailEnd/>
            </a:ln>
          </p:spPr>
          <p:txBody>
            <a:bodyPr>
              <a:spAutoFit/>
            </a:bodyPr>
            <a:lstStyle/>
            <a:p>
              <a:pPr algn="ctr"/>
              <a:r>
                <a:rPr lang="en-US" sz="2400" dirty="0">
                  <a:solidFill>
                    <a:srgbClr val="FF3300"/>
                  </a:solidFill>
                  <a:latin typeface="Times New Roman" pitchFamily="18" charset="0"/>
                  <a:cs typeface="Times New Roman" pitchFamily="18" charset="0"/>
                  <a:sym typeface="Symbol" pitchFamily="18" charset="2"/>
                </a:rPr>
                <a:t>(</a:t>
              </a:r>
              <a:r>
                <a:rPr lang="ru-RU" sz="2400" dirty="0">
                  <a:solidFill>
                    <a:srgbClr val="FF3300"/>
                  </a:solidFill>
                  <a:latin typeface="Times New Roman" pitchFamily="18" charset="0"/>
                  <a:cs typeface="Times New Roman" pitchFamily="18" charset="0"/>
                  <a:sym typeface="Symbol" pitchFamily="18" charset="2"/>
                </a:rPr>
                <a:t></a:t>
              </a:r>
              <a:r>
                <a:rPr lang="en-US" sz="2400" baseline="-25000" dirty="0">
                  <a:solidFill>
                    <a:srgbClr val="FF3300"/>
                  </a:solidFill>
                  <a:latin typeface="Times New Roman" pitchFamily="18" charset="0"/>
                  <a:cs typeface="Times New Roman" pitchFamily="18" charset="0"/>
                  <a:sym typeface="Symbol" pitchFamily="18" charset="2"/>
                </a:rPr>
                <a:t>min</a:t>
              </a:r>
              <a:r>
                <a:rPr lang="en-US" sz="2400" dirty="0">
                  <a:solidFill>
                    <a:srgbClr val="FF3300"/>
                  </a:solidFill>
                  <a:latin typeface="Times New Roman" pitchFamily="18" charset="0"/>
                  <a:cs typeface="Times New Roman" pitchFamily="18" charset="0"/>
                  <a:sym typeface="Symbol" pitchFamily="18" charset="2"/>
                </a:rPr>
                <a:t>)</a:t>
              </a:r>
              <a:r>
                <a:rPr lang="en-US" sz="2400" baseline="30000" dirty="0">
                  <a:solidFill>
                    <a:srgbClr val="FF3300"/>
                  </a:solidFill>
                  <a:latin typeface="Times New Roman" pitchFamily="18" charset="0"/>
                  <a:cs typeface="Times New Roman" pitchFamily="18" charset="0"/>
                  <a:sym typeface="Symbol" pitchFamily="18" charset="2"/>
                </a:rPr>
                <a:t>-1/2</a:t>
              </a:r>
              <a:endParaRPr lang="ru-RU" sz="2400" baseline="30000" dirty="0">
                <a:solidFill>
                  <a:srgbClr val="FF3300"/>
                </a:solidFill>
                <a:latin typeface="Times New Roman" pitchFamily="18" charset="0"/>
                <a:cs typeface="Times New Roman" pitchFamily="18" charset="0"/>
                <a:sym typeface="Symbol" pitchFamily="18" charset="2"/>
              </a:endParaRPr>
            </a:p>
          </p:txBody>
        </p:sp>
      </p:grpSp>
      <p:graphicFrame>
        <p:nvGraphicFramePr>
          <p:cNvPr id="7171" name="Object 18"/>
          <p:cNvGraphicFramePr>
            <a:graphicFrameLocks noGrp="1" noChangeAspect="1"/>
          </p:cNvGraphicFramePr>
          <p:nvPr>
            <p:ph idx="1"/>
          </p:nvPr>
        </p:nvGraphicFramePr>
        <p:xfrm>
          <a:off x="406400" y="4111328"/>
          <a:ext cx="2690813" cy="922337"/>
        </p:xfrm>
        <a:graphic>
          <a:graphicData uri="http://schemas.openxmlformats.org/presentationml/2006/ole">
            <mc:AlternateContent xmlns:mc="http://schemas.openxmlformats.org/markup-compatibility/2006">
              <mc:Choice xmlns:v="urn:schemas-microsoft-com:vml" Requires="v">
                <p:oleObj spid="_x0000_s3075" name="Equation" r:id="rId4" imgW="1333440" imgH="457200" progId="Equation.3">
                  <p:embed/>
                </p:oleObj>
              </mc:Choice>
              <mc:Fallback>
                <p:oleObj name="Equation" r:id="rId4" imgW="133344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4111328"/>
                        <a:ext cx="2690813"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Text Box 20"/>
          <p:cNvSpPr txBox="1">
            <a:spLocks noChangeArrowheads="1"/>
          </p:cNvSpPr>
          <p:nvPr/>
        </p:nvSpPr>
        <p:spPr bwMode="auto">
          <a:xfrm>
            <a:off x="304800" y="3581400"/>
            <a:ext cx="2251386" cy="461665"/>
          </a:xfrm>
          <a:prstGeom prst="rect">
            <a:avLst/>
          </a:prstGeom>
          <a:noFill/>
          <a:ln w="9525">
            <a:noFill/>
            <a:miter lim="800000"/>
            <a:headEnd/>
            <a:tailEnd/>
          </a:ln>
        </p:spPr>
        <p:txBody>
          <a:bodyPr wrap="none">
            <a:spAutoFit/>
          </a:bodyPr>
          <a:lstStyle/>
          <a:p>
            <a:r>
              <a:rPr lang="en-US" sz="2400" dirty="0">
                <a:solidFill>
                  <a:prstClr val="black"/>
                </a:solidFill>
              </a:rPr>
              <a:t>Ellipse equation:</a:t>
            </a:r>
          </a:p>
        </p:txBody>
      </p:sp>
      <p:sp>
        <p:nvSpPr>
          <p:cNvPr id="18" name="Rectangle 17"/>
          <p:cNvSpPr/>
          <p:nvPr/>
        </p:nvSpPr>
        <p:spPr>
          <a:xfrm>
            <a:off x="5791200" y="3352800"/>
            <a:ext cx="3084947" cy="461665"/>
          </a:xfrm>
          <a:prstGeom prst="rect">
            <a:avLst/>
          </a:prstGeom>
        </p:spPr>
        <p:txBody>
          <a:bodyPr wrap="none">
            <a:spAutoFit/>
          </a:bodyPr>
          <a:lstStyle/>
          <a:p>
            <a:r>
              <a:rPr lang="ru-RU" sz="2400" dirty="0">
                <a:solidFill>
                  <a:srgbClr val="0033CC"/>
                </a:solidFill>
                <a:latin typeface="Times New Roman" pitchFamily="18" charset="0"/>
                <a:cs typeface="Times New Roman" pitchFamily="18" charset="0"/>
                <a:sym typeface="Symbol" pitchFamily="18" charset="2"/>
              </a:rPr>
              <a:t></a:t>
            </a:r>
            <a:r>
              <a:rPr lang="en-US" sz="2400" baseline="-25000" dirty="0">
                <a:solidFill>
                  <a:srgbClr val="0033CC"/>
                </a:solidFill>
                <a:latin typeface="Times New Roman" pitchFamily="18" charset="0"/>
                <a:cs typeface="Times New Roman" pitchFamily="18" charset="0"/>
                <a:sym typeface="Symbol" pitchFamily="18" charset="2"/>
              </a:rPr>
              <a:t>max</a:t>
            </a:r>
            <a:r>
              <a:rPr lang="en-US" sz="2400" dirty="0">
                <a:solidFill>
                  <a:prstClr val="black"/>
                </a:solidFill>
                <a:latin typeface="Times New Roman" pitchFamily="18" charset="0"/>
                <a:cs typeface="Times New Roman" pitchFamily="18" charset="0"/>
                <a:sym typeface="Symbol" pitchFamily="18" charset="2"/>
              </a:rPr>
              <a:t>,</a:t>
            </a:r>
            <a:r>
              <a:rPr lang="en-US" sz="2400" dirty="0">
                <a:solidFill>
                  <a:srgbClr val="FF3300"/>
                </a:solidFill>
                <a:latin typeface="Times New Roman" pitchFamily="18" charset="0"/>
                <a:cs typeface="Times New Roman" pitchFamily="18" charset="0"/>
                <a:sym typeface="Symbol" pitchFamily="18" charset="2"/>
              </a:rPr>
              <a:t> </a:t>
            </a:r>
            <a:r>
              <a:rPr lang="ru-RU" sz="2400" dirty="0">
                <a:solidFill>
                  <a:srgbClr val="FF3300"/>
                </a:solidFill>
                <a:latin typeface="Times New Roman" pitchFamily="18" charset="0"/>
                <a:cs typeface="Times New Roman" pitchFamily="18" charset="0"/>
                <a:sym typeface="Symbol" pitchFamily="18" charset="2"/>
              </a:rPr>
              <a:t></a:t>
            </a:r>
            <a:r>
              <a:rPr lang="en-US" sz="2400" baseline="-25000" dirty="0">
                <a:solidFill>
                  <a:srgbClr val="FF3300"/>
                </a:solidFill>
                <a:latin typeface="Times New Roman" pitchFamily="18" charset="0"/>
                <a:cs typeface="Times New Roman" pitchFamily="18" charset="0"/>
                <a:sym typeface="Symbol" pitchFamily="18" charset="2"/>
              </a:rPr>
              <a:t>min</a:t>
            </a:r>
            <a:r>
              <a:rPr lang="ru-RU" sz="2400" dirty="0">
                <a:solidFill>
                  <a:srgbClr val="FF3300"/>
                </a:solidFill>
                <a:latin typeface="Times New Roman" pitchFamily="18" charset="0"/>
                <a:cs typeface="Times New Roman" pitchFamily="18" charset="0"/>
                <a:sym typeface="Symbol" pitchFamily="18" charset="2"/>
              </a:rPr>
              <a:t> </a:t>
            </a:r>
            <a:r>
              <a:rPr lang="en-US" dirty="0">
                <a:solidFill>
                  <a:srgbClr val="FF3300"/>
                </a:solidFill>
                <a:cs typeface="Times New Roman" pitchFamily="18" charset="0"/>
                <a:sym typeface="Symbol" pitchFamily="18" charset="2"/>
              </a:rPr>
              <a:t>: </a:t>
            </a:r>
            <a:r>
              <a:rPr lang="en-US" dirty="0" err="1">
                <a:solidFill>
                  <a:srgbClr val="FF3300"/>
                </a:solidFill>
                <a:cs typeface="Times New Roman" pitchFamily="18" charset="0"/>
                <a:sym typeface="Symbol" pitchFamily="18" charset="2"/>
              </a:rPr>
              <a:t>eigenvalues</a:t>
            </a:r>
            <a:r>
              <a:rPr lang="en-US" dirty="0">
                <a:solidFill>
                  <a:srgbClr val="FF3300"/>
                </a:solidFill>
                <a:cs typeface="Times New Roman" pitchFamily="18" charset="0"/>
                <a:sym typeface="Symbol" pitchFamily="18" charset="2"/>
              </a:rPr>
              <a:t> of </a:t>
            </a:r>
            <a:r>
              <a:rPr lang="en-US" i="1" dirty="0">
                <a:solidFill>
                  <a:srgbClr val="FF3300"/>
                </a:solidFill>
                <a:cs typeface="Times New Roman" pitchFamily="18" charset="0"/>
                <a:sym typeface="Symbol" pitchFamily="18" charset="2"/>
              </a:rPr>
              <a:t>H</a:t>
            </a:r>
            <a:endParaRPr lang="en-US" i="1" dirty="0">
              <a:solidFill>
                <a:prstClr val="black"/>
              </a:solidFill>
            </a:endParaRPr>
          </a:p>
        </p:txBody>
      </p:sp>
    </p:spTree>
    <p:extLst>
      <p:ext uri="{BB962C8B-B14F-4D97-AF65-F5344CB8AC3E}">
        <p14:creationId xmlns:p14="http://schemas.microsoft.com/office/powerpoint/2010/main" val="2798282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dirty="0"/>
              <a:t>So the values of these </a:t>
            </a:r>
            <a:r>
              <a:rPr lang="en-US" dirty="0" err="1"/>
              <a:t>eigen</a:t>
            </a:r>
            <a:r>
              <a:rPr lang="en-US" dirty="0"/>
              <a:t> values decide whether a region is corner, edge or flat.</a:t>
            </a:r>
          </a:p>
          <a:p>
            <a:pPr marL="0" indent="0">
              <a:buNone/>
            </a:pPr>
            <a:endParaRPr lang="en-US" dirty="0"/>
          </a:p>
          <a:p>
            <a:pPr>
              <a:buFont typeface="Wingdings" pitchFamily="2" charset="2"/>
              <a:buChar char="Ø"/>
            </a:pPr>
            <a:r>
              <a:rPr lang="en-US" dirty="0"/>
              <a:t>When |R| is small, which happens when </a:t>
            </a:r>
            <a:r>
              <a:rPr lang="el-GR" dirty="0"/>
              <a:t>λ</a:t>
            </a:r>
            <a:r>
              <a:rPr lang="en-US" dirty="0"/>
              <a:t>1 and </a:t>
            </a:r>
            <a:r>
              <a:rPr lang="el-GR" dirty="0"/>
              <a:t>λ</a:t>
            </a:r>
            <a:r>
              <a:rPr lang="en-US" dirty="0"/>
              <a:t>2 are small, the region is flat.</a:t>
            </a:r>
          </a:p>
          <a:p>
            <a:pPr>
              <a:buFont typeface="Wingdings" pitchFamily="2" charset="2"/>
              <a:buChar char="Ø"/>
            </a:pPr>
            <a:r>
              <a:rPr lang="en-US" dirty="0"/>
              <a:t>When R&lt;0, which happens when </a:t>
            </a:r>
            <a:r>
              <a:rPr lang="el-GR" dirty="0"/>
              <a:t>λ</a:t>
            </a:r>
            <a:r>
              <a:rPr lang="en-US" dirty="0"/>
              <a:t>1 &gt;&gt;</a:t>
            </a:r>
            <a:r>
              <a:rPr lang="el-GR" dirty="0"/>
              <a:t> λ</a:t>
            </a:r>
            <a:r>
              <a:rPr lang="en-US" dirty="0"/>
              <a:t>2 or vice versa, the region is edge.</a:t>
            </a:r>
          </a:p>
          <a:p>
            <a:pPr>
              <a:buFont typeface="Wingdings" pitchFamily="2" charset="2"/>
              <a:buChar char="Ø"/>
            </a:pPr>
            <a:r>
              <a:rPr lang="en-US" dirty="0"/>
              <a:t>When R is large, which happens when </a:t>
            </a:r>
            <a:r>
              <a:rPr lang="el-GR" dirty="0"/>
              <a:t>λ</a:t>
            </a:r>
            <a:r>
              <a:rPr lang="en-US" dirty="0"/>
              <a:t>1 and </a:t>
            </a:r>
            <a:r>
              <a:rPr lang="el-GR" dirty="0"/>
              <a:t>λ</a:t>
            </a:r>
            <a:r>
              <a:rPr lang="en-US" dirty="0"/>
              <a:t>2 are large and </a:t>
            </a:r>
            <a:r>
              <a:rPr lang="el-GR" dirty="0"/>
              <a:t>λ</a:t>
            </a:r>
            <a:r>
              <a:rPr lang="en-US" dirty="0"/>
              <a:t>1</a:t>
            </a:r>
            <a:r>
              <a:rPr lang="el-GR" dirty="0"/>
              <a:t> </a:t>
            </a:r>
            <a:r>
              <a:rPr lang="en-US" dirty="0"/>
              <a:t>~ </a:t>
            </a:r>
            <a:r>
              <a:rPr lang="el-GR" dirty="0"/>
              <a:t>λ</a:t>
            </a:r>
            <a:r>
              <a:rPr lang="en-US" dirty="0"/>
              <a:t>2, the region is a corner.</a:t>
            </a:r>
          </a:p>
        </p:txBody>
      </p:sp>
    </p:spTree>
    <p:extLst>
      <p:ext uri="{BB962C8B-B14F-4D97-AF65-F5344CB8AC3E}">
        <p14:creationId xmlns:p14="http://schemas.microsoft.com/office/powerpoint/2010/main" val="3553085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rrowheads="1"/>
          </p:cNvSpPr>
          <p:nvPr/>
        </p:nvSpPr>
        <p:spPr bwMode="auto">
          <a:xfrm>
            <a:off x="838200" y="4800600"/>
            <a:ext cx="3124200" cy="1219200"/>
          </a:xfrm>
          <a:prstGeom prst="rightArrowCallout">
            <a:avLst>
              <a:gd name="adj1" fmla="val 25000"/>
              <a:gd name="adj2" fmla="val 24093"/>
              <a:gd name="adj3" fmla="val 41581"/>
              <a:gd name="adj4" fmla="val 75662"/>
            </a:avLst>
          </a:prstGeom>
          <a:solidFill>
            <a:srgbClr val="C0C0C0"/>
          </a:solidFill>
          <a:ln w="9525">
            <a:solidFill>
              <a:schemeClr val="tx1"/>
            </a:solidFill>
            <a:miter lim="800000"/>
            <a:headEnd/>
            <a:tailEnd/>
          </a:ln>
        </p:spPr>
        <p:txBody>
          <a:bodyPr wrap="none" anchor="ctr"/>
          <a:lstStyle/>
          <a:p>
            <a:endParaRPr lang="en-US">
              <a:solidFill>
                <a:prstClr val="black"/>
              </a:solidFill>
            </a:endParaRPr>
          </a:p>
        </p:txBody>
      </p:sp>
      <p:sp>
        <p:nvSpPr>
          <p:cNvPr id="29699" name="Rectangle 3"/>
          <p:cNvSpPr>
            <a:spLocks noGrp="1" noChangeArrowheads="1"/>
          </p:cNvSpPr>
          <p:nvPr>
            <p:ph type="title"/>
          </p:nvPr>
        </p:nvSpPr>
        <p:spPr/>
        <p:txBody>
          <a:bodyPr/>
          <a:lstStyle/>
          <a:p>
            <a:r>
              <a:rPr lang="en-US"/>
              <a:t>Interpreting the eigenvalues</a:t>
            </a:r>
            <a:endParaRPr lang="ru-RU"/>
          </a:p>
        </p:txBody>
      </p:sp>
      <p:sp>
        <p:nvSpPr>
          <p:cNvPr id="29700" name="Rectangle 4"/>
          <p:cNvSpPr>
            <a:spLocks noChangeArrowheads="1"/>
          </p:cNvSpPr>
          <p:nvPr/>
        </p:nvSpPr>
        <p:spPr bwMode="auto">
          <a:xfrm>
            <a:off x="4038600" y="1752600"/>
            <a:ext cx="4343400" cy="4343400"/>
          </a:xfrm>
          <a:prstGeom prst="rect">
            <a:avLst/>
          </a:prstGeom>
          <a:solidFill>
            <a:srgbClr val="F38F67"/>
          </a:solidFill>
          <a:ln w="9525">
            <a:solidFill>
              <a:schemeClr val="tx1"/>
            </a:solidFill>
            <a:miter lim="800000"/>
            <a:headEnd/>
            <a:tailEnd/>
          </a:ln>
        </p:spPr>
        <p:txBody>
          <a:bodyPr wrap="none" anchor="ctr"/>
          <a:lstStyle/>
          <a:p>
            <a:endParaRPr lang="en-US">
              <a:solidFill>
                <a:prstClr val="black"/>
              </a:solidFill>
            </a:endParaRPr>
          </a:p>
        </p:txBody>
      </p:sp>
      <p:sp>
        <p:nvSpPr>
          <p:cNvPr id="29701" name="Rectangle 5"/>
          <p:cNvSpPr>
            <a:spLocks noChangeArrowheads="1"/>
          </p:cNvSpPr>
          <p:nvPr/>
        </p:nvSpPr>
        <p:spPr bwMode="auto">
          <a:xfrm>
            <a:off x="7772400" y="6096000"/>
            <a:ext cx="762000" cy="457200"/>
          </a:xfrm>
          <a:prstGeom prst="rect">
            <a:avLst/>
          </a:prstGeom>
          <a:noFill/>
          <a:ln w="9525">
            <a:noFill/>
            <a:miter lim="800000"/>
            <a:headEnd/>
            <a:tailEnd/>
          </a:ln>
        </p:spPr>
        <p:txBody>
          <a:bodyPr>
            <a:spAutoFit/>
          </a:bodyPr>
          <a:lstStyle/>
          <a:p>
            <a:pPr algn="ct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1</a:t>
            </a:r>
            <a:endParaRPr lang="ru-RU" sz="2400" baseline="-25000">
              <a:solidFill>
                <a:prstClr val="black"/>
              </a:solidFill>
              <a:latin typeface="Times New Roman" pitchFamily="18" charset="0"/>
              <a:cs typeface="Times New Roman" pitchFamily="18" charset="0"/>
              <a:sym typeface="Symbol" pitchFamily="18" charset="2"/>
            </a:endParaRPr>
          </a:p>
        </p:txBody>
      </p:sp>
      <p:sp>
        <p:nvSpPr>
          <p:cNvPr id="29702" name="Rectangle 6"/>
          <p:cNvSpPr>
            <a:spLocks noChangeArrowheads="1"/>
          </p:cNvSpPr>
          <p:nvPr/>
        </p:nvSpPr>
        <p:spPr bwMode="auto">
          <a:xfrm>
            <a:off x="3124200" y="1828800"/>
            <a:ext cx="1066800" cy="457200"/>
          </a:xfrm>
          <a:prstGeom prst="rect">
            <a:avLst/>
          </a:prstGeom>
          <a:noFill/>
          <a:ln w="9525">
            <a:noFill/>
            <a:miter lim="800000"/>
            <a:headEnd/>
            <a:tailEnd/>
          </a:ln>
        </p:spPr>
        <p:txBody>
          <a:bodyPr>
            <a:spAutoFit/>
          </a:bodyPr>
          <a:lstStyle/>
          <a:p>
            <a:pPr algn="ct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2</a:t>
            </a:r>
            <a:endParaRPr lang="ru-RU" sz="2400" baseline="-25000">
              <a:solidFill>
                <a:prstClr val="black"/>
              </a:solidFill>
              <a:latin typeface="Times New Roman" pitchFamily="18" charset="0"/>
              <a:cs typeface="Times New Roman" pitchFamily="18" charset="0"/>
              <a:sym typeface="Symbol" pitchFamily="18" charset="2"/>
            </a:endParaRPr>
          </a:p>
        </p:txBody>
      </p:sp>
      <p:sp>
        <p:nvSpPr>
          <p:cNvPr id="29703" name="Freeform 7"/>
          <p:cNvSpPr>
            <a:spLocks/>
          </p:cNvSpPr>
          <p:nvPr/>
        </p:nvSpPr>
        <p:spPr bwMode="auto">
          <a:xfrm>
            <a:off x="4495800" y="1752600"/>
            <a:ext cx="3886200" cy="3937000"/>
          </a:xfrm>
          <a:custGeom>
            <a:avLst/>
            <a:gdLst>
              <a:gd name="T0" fmla="*/ 0 w 2448"/>
              <a:gd name="T1" fmla="*/ 2147483647 h 2480"/>
              <a:gd name="T2" fmla="*/ 1693545118 w 2448"/>
              <a:gd name="T3" fmla="*/ 0 h 2480"/>
              <a:gd name="T4" fmla="*/ 2147483647 w 2448"/>
              <a:gd name="T5" fmla="*/ 0 h 2480"/>
              <a:gd name="T6" fmla="*/ 2147483647 w 2448"/>
              <a:gd name="T7" fmla="*/ 2147483647 h 2480"/>
              <a:gd name="T8" fmla="*/ 1398687351 w 2448"/>
              <a:gd name="T9" fmla="*/ 2147483647 h 2480"/>
              <a:gd name="T10" fmla="*/ 0 w 2448"/>
              <a:gd name="T11" fmla="*/ 2147483647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lumMod val="40000"/>
              <a:lumOff val="60000"/>
            </a:schemeClr>
          </a:solidFill>
          <a:ln w="9525">
            <a:solidFill>
              <a:schemeClr val="tx1"/>
            </a:solidFill>
            <a:round/>
            <a:headEnd/>
            <a:tailEnd/>
          </a:ln>
        </p:spPr>
        <p:txBody>
          <a:bodyPr/>
          <a:lstStyle/>
          <a:p>
            <a:endParaRPr lang="en-US" dirty="0">
              <a:solidFill>
                <a:prstClr val="black"/>
              </a:solidFill>
            </a:endParaRPr>
          </a:p>
        </p:txBody>
      </p:sp>
      <p:sp>
        <p:nvSpPr>
          <p:cNvPr id="29704" name="AutoShape 8"/>
          <p:cNvSpPr>
            <a:spLocks noChangeArrowheads="1"/>
          </p:cNvSpPr>
          <p:nvPr/>
        </p:nvSpPr>
        <p:spPr bwMode="auto">
          <a:xfrm>
            <a:off x="4038600" y="4343400"/>
            <a:ext cx="1749425" cy="1752600"/>
          </a:xfrm>
          <a:prstGeom prst="rtTriangle">
            <a:avLst/>
          </a:prstGeom>
          <a:solidFill>
            <a:srgbClr val="B2B2B2"/>
          </a:solidFill>
          <a:ln w="9525">
            <a:solidFill>
              <a:schemeClr val="tx1"/>
            </a:solidFill>
            <a:miter lim="800000"/>
            <a:headEnd/>
            <a:tailEnd/>
          </a:ln>
        </p:spPr>
        <p:txBody>
          <a:bodyPr wrap="none" anchor="ctr"/>
          <a:lstStyle/>
          <a:p>
            <a:endParaRPr lang="en-US">
              <a:solidFill>
                <a:prstClr val="black"/>
              </a:solidFill>
            </a:endParaRPr>
          </a:p>
        </p:txBody>
      </p:sp>
      <p:sp>
        <p:nvSpPr>
          <p:cNvPr id="29705" name="Rectangle 9"/>
          <p:cNvSpPr>
            <a:spLocks noChangeArrowheads="1"/>
          </p:cNvSpPr>
          <p:nvPr/>
        </p:nvSpPr>
        <p:spPr bwMode="auto">
          <a:xfrm>
            <a:off x="5562600" y="2362200"/>
            <a:ext cx="2667000" cy="1857375"/>
          </a:xfrm>
          <a:prstGeom prst="rect">
            <a:avLst/>
          </a:prstGeom>
          <a:noFill/>
          <a:ln w="9525">
            <a:noFill/>
            <a:miter lim="800000"/>
            <a:headEnd/>
            <a:tailEnd/>
          </a:ln>
        </p:spPr>
        <p:txBody>
          <a:bodyPr>
            <a:spAutoFit/>
          </a:bodyPr>
          <a:lstStyle/>
          <a:p>
            <a:r>
              <a:rPr lang="en-US" sz="2400">
                <a:solidFill>
                  <a:srgbClr val="0033CC"/>
                </a:solidFill>
                <a:latin typeface="Times New Roman" pitchFamily="18" charset="0"/>
                <a:cs typeface="Times New Roman" pitchFamily="18" charset="0"/>
                <a:sym typeface="Symbol" pitchFamily="18" charset="2"/>
              </a:rPr>
              <a:t>“Corner”</a:t>
            </a:r>
            <a:r>
              <a:rPr lang="en-US" sz="2400">
                <a:solidFill>
                  <a:prstClr val="black"/>
                </a:solidFill>
                <a:latin typeface="Times New Roman" pitchFamily="18" charset="0"/>
                <a:cs typeface="Times New Roman" pitchFamily="18" charset="0"/>
                <a:sym typeface="Symbol" pitchFamily="18" charset="2"/>
              </a:rPr>
              <a:t/>
            </a:r>
            <a:br>
              <a:rPr lang="en-US" sz="2400">
                <a:solidFill>
                  <a:prstClr val="black"/>
                </a:solidFill>
                <a:latin typeface="Times New Roman" pitchFamily="18" charset="0"/>
                <a:cs typeface="Times New Roman" pitchFamily="18" charset="0"/>
                <a:sym typeface="Symbol" pitchFamily="18" charset="2"/>
              </a:rPr>
            </a:b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1</a:t>
            </a:r>
            <a:r>
              <a:rPr lang="en-US" sz="2000">
                <a:solidFill>
                  <a:prstClr val="black"/>
                </a:solidFill>
                <a:latin typeface="Times New Roman" pitchFamily="18" charset="0"/>
                <a:cs typeface="Times New Roman" pitchFamily="18" charset="0"/>
                <a:sym typeface="Symbol" pitchFamily="18" charset="2"/>
              </a:rPr>
              <a:t> and </a:t>
            </a: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2</a:t>
            </a:r>
            <a:r>
              <a:rPr lang="en-US" sz="2000">
                <a:solidFill>
                  <a:prstClr val="black"/>
                </a:solidFill>
                <a:latin typeface="Times New Roman" pitchFamily="18" charset="0"/>
                <a:cs typeface="Times New Roman" pitchFamily="18" charset="0"/>
                <a:sym typeface="Symbol" pitchFamily="18" charset="2"/>
              </a:rPr>
              <a:t> are large,</a:t>
            </a:r>
            <a:br>
              <a:rPr lang="en-US" sz="2000">
                <a:solidFill>
                  <a:prstClr val="black"/>
                </a:solidFill>
                <a:latin typeface="Times New Roman" pitchFamily="18" charset="0"/>
                <a:cs typeface="Times New Roman" pitchFamily="18" charset="0"/>
                <a:sym typeface="Symbol" pitchFamily="18" charset="2"/>
              </a:rPr>
            </a:br>
            <a:r>
              <a:rPr lang="en-US" sz="2000">
                <a:solidFill>
                  <a:prstClr val="black"/>
                </a:solidFill>
                <a:latin typeface="Times New Roman" pitchFamily="18" charset="0"/>
                <a:cs typeface="Times New Roman" pitchFamily="18" charset="0"/>
                <a:sym typeface="Symbol" pitchFamily="18" charset="2"/>
              </a:rPr>
              <a:t> </a:t>
            </a: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1 </a:t>
            </a:r>
            <a:r>
              <a:rPr lang="en-US" sz="2400">
                <a:solidFill>
                  <a:prstClr val="black"/>
                </a:solidFill>
                <a:latin typeface="Times New Roman" pitchFamily="18" charset="0"/>
                <a:cs typeface="Times New Roman" pitchFamily="18" charset="0"/>
                <a:sym typeface="Symbol" pitchFamily="18" charset="2"/>
              </a:rPr>
              <a:t>~ </a:t>
            </a: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2</a:t>
            </a:r>
            <a:r>
              <a:rPr lang="en-US" sz="2000">
                <a:solidFill>
                  <a:prstClr val="black"/>
                </a:solidFill>
                <a:latin typeface="Times New Roman" pitchFamily="18" charset="0"/>
                <a:cs typeface="Times New Roman" pitchFamily="18" charset="0"/>
                <a:sym typeface="Symbol" pitchFamily="18" charset="2"/>
              </a:rPr>
              <a:t>;</a:t>
            </a:r>
            <a:br>
              <a:rPr lang="en-US" sz="2000">
                <a:solidFill>
                  <a:prstClr val="black"/>
                </a:solidFill>
                <a:latin typeface="Times New Roman" pitchFamily="18" charset="0"/>
                <a:cs typeface="Times New Roman" pitchFamily="18" charset="0"/>
                <a:sym typeface="Symbol" pitchFamily="18" charset="2"/>
              </a:rPr>
            </a:br>
            <a:r>
              <a:rPr lang="en-US" sz="2400" i="1">
                <a:solidFill>
                  <a:prstClr val="black"/>
                </a:solidFill>
                <a:latin typeface="Times New Roman" pitchFamily="18" charset="0"/>
                <a:cs typeface="Times New Roman" pitchFamily="18" charset="0"/>
                <a:sym typeface="Symbol" pitchFamily="18" charset="2"/>
              </a:rPr>
              <a:t>E</a:t>
            </a:r>
            <a:r>
              <a:rPr lang="en-US" sz="2000">
                <a:solidFill>
                  <a:prstClr val="black"/>
                </a:solidFill>
                <a:latin typeface="Times New Roman" pitchFamily="18" charset="0"/>
                <a:cs typeface="Times New Roman" pitchFamily="18" charset="0"/>
                <a:sym typeface="Symbol" pitchFamily="18" charset="2"/>
              </a:rPr>
              <a:t> increases in all directions</a:t>
            </a:r>
            <a:endParaRPr lang="ru-RU" sz="2000">
              <a:solidFill>
                <a:prstClr val="black"/>
              </a:solidFill>
              <a:latin typeface="Times New Roman" pitchFamily="18" charset="0"/>
              <a:cs typeface="Times New Roman" pitchFamily="18" charset="0"/>
              <a:sym typeface="Symbol" pitchFamily="18" charset="2"/>
            </a:endParaRPr>
          </a:p>
        </p:txBody>
      </p:sp>
      <p:sp>
        <p:nvSpPr>
          <p:cNvPr id="29706" name="Rectangle 10"/>
          <p:cNvSpPr>
            <a:spLocks noChangeArrowheads="1"/>
          </p:cNvSpPr>
          <p:nvPr/>
        </p:nvSpPr>
        <p:spPr bwMode="auto">
          <a:xfrm>
            <a:off x="914400" y="4800600"/>
            <a:ext cx="2362200" cy="1127125"/>
          </a:xfrm>
          <a:prstGeom prst="rect">
            <a:avLst/>
          </a:prstGeom>
          <a:noFill/>
          <a:ln w="9525">
            <a:noFill/>
            <a:miter lim="800000"/>
            <a:headEnd/>
            <a:tailEnd/>
          </a:ln>
        </p:spPr>
        <p:txBody>
          <a:bodyPr>
            <a:spAutoFit/>
          </a:bodyPr>
          <a:lstStyle/>
          <a:p>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1</a:t>
            </a:r>
            <a:r>
              <a:rPr lang="en-US" sz="2000">
                <a:solidFill>
                  <a:prstClr val="black"/>
                </a:solidFill>
                <a:latin typeface="Times New Roman" pitchFamily="18" charset="0"/>
                <a:cs typeface="Times New Roman" pitchFamily="18" charset="0"/>
                <a:sym typeface="Symbol" pitchFamily="18" charset="2"/>
              </a:rPr>
              <a:t> and </a:t>
            </a: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2</a:t>
            </a:r>
            <a:r>
              <a:rPr lang="en-US" sz="2000">
                <a:solidFill>
                  <a:prstClr val="black"/>
                </a:solidFill>
                <a:latin typeface="Times New Roman" pitchFamily="18" charset="0"/>
                <a:cs typeface="Times New Roman" pitchFamily="18" charset="0"/>
                <a:sym typeface="Symbol" pitchFamily="18" charset="2"/>
              </a:rPr>
              <a:t> are small;</a:t>
            </a:r>
            <a:br>
              <a:rPr lang="en-US" sz="2000">
                <a:solidFill>
                  <a:prstClr val="black"/>
                </a:solidFill>
                <a:latin typeface="Times New Roman" pitchFamily="18" charset="0"/>
                <a:cs typeface="Times New Roman" pitchFamily="18" charset="0"/>
                <a:sym typeface="Symbol" pitchFamily="18" charset="2"/>
              </a:rPr>
            </a:br>
            <a:r>
              <a:rPr lang="en-US" sz="2400" i="1">
                <a:solidFill>
                  <a:prstClr val="black"/>
                </a:solidFill>
                <a:latin typeface="Times New Roman" pitchFamily="18" charset="0"/>
                <a:cs typeface="Times New Roman" pitchFamily="18" charset="0"/>
                <a:sym typeface="Symbol" pitchFamily="18" charset="2"/>
              </a:rPr>
              <a:t>E</a:t>
            </a:r>
            <a:r>
              <a:rPr lang="en-US" sz="2000">
                <a:solidFill>
                  <a:prstClr val="black"/>
                </a:solidFill>
                <a:latin typeface="Times New Roman" pitchFamily="18" charset="0"/>
                <a:cs typeface="Times New Roman" pitchFamily="18" charset="0"/>
                <a:sym typeface="Symbol" pitchFamily="18" charset="2"/>
              </a:rPr>
              <a:t> is almost constant in all directions</a:t>
            </a:r>
            <a:endParaRPr lang="ru-RU" sz="2000">
              <a:solidFill>
                <a:prstClr val="black"/>
              </a:solidFill>
              <a:latin typeface="Times New Roman" pitchFamily="18" charset="0"/>
              <a:cs typeface="Times New Roman" pitchFamily="18" charset="0"/>
              <a:sym typeface="Symbol" pitchFamily="18" charset="2"/>
            </a:endParaRPr>
          </a:p>
        </p:txBody>
      </p:sp>
      <p:sp>
        <p:nvSpPr>
          <p:cNvPr id="29707" name="Rectangle 11"/>
          <p:cNvSpPr>
            <a:spLocks noChangeArrowheads="1"/>
          </p:cNvSpPr>
          <p:nvPr/>
        </p:nvSpPr>
        <p:spPr bwMode="auto">
          <a:xfrm>
            <a:off x="7162800" y="5105400"/>
            <a:ext cx="1295400" cy="822325"/>
          </a:xfrm>
          <a:prstGeom prst="rect">
            <a:avLst/>
          </a:prstGeom>
          <a:noFill/>
          <a:ln w="9525">
            <a:noFill/>
            <a:miter lim="800000"/>
            <a:headEnd/>
            <a:tailEnd/>
          </a:ln>
        </p:spPr>
        <p:txBody>
          <a:bodyPr>
            <a:spAutoFit/>
          </a:bodyPr>
          <a:lstStyle/>
          <a:p>
            <a:r>
              <a:rPr lang="en-US" sz="2400">
                <a:solidFill>
                  <a:srgbClr val="0033CC"/>
                </a:solidFill>
                <a:latin typeface="Times New Roman" pitchFamily="18" charset="0"/>
                <a:cs typeface="Times New Roman" pitchFamily="18" charset="0"/>
                <a:sym typeface="Symbol" pitchFamily="18" charset="2"/>
              </a:rPr>
              <a:t>“Edge” </a:t>
            </a:r>
            <a:r>
              <a:rPr lang="en-US" sz="2400">
                <a:solidFill>
                  <a:prstClr val="black"/>
                </a:solidFill>
                <a:latin typeface="Times New Roman" pitchFamily="18" charset="0"/>
                <a:cs typeface="Times New Roman" pitchFamily="18" charset="0"/>
                <a:sym typeface="Symbol" pitchFamily="18" charset="2"/>
              </a:rPr>
              <a:t/>
            </a:r>
            <a:br>
              <a:rPr lang="en-US" sz="2400">
                <a:solidFill>
                  <a:prstClr val="black"/>
                </a:solidFill>
                <a:latin typeface="Times New Roman" pitchFamily="18" charset="0"/>
                <a:cs typeface="Times New Roman" pitchFamily="18" charset="0"/>
                <a:sym typeface="Symbol" pitchFamily="18" charset="2"/>
              </a:rPr>
            </a:b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1</a:t>
            </a:r>
            <a:r>
              <a:rPr lang="en-US" sz="2000">
                <a:solidFill>
                  <a:prstClr val="black"/>
                </a:solidFill>
                <a:latin typeface="Times New Roman" pitchFamily="18" charset="0"/>
                <a:cs typeface="Times New Roman" pitchFamily="18" charset="0"/>
                <a:sym typeface="Symbol" pitchFamily="18" charset="2"/>
              </a:rPr>
              <a:t> &gt;&gt; </a:t>
            </a: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2</a:t>
            </a:r>
            <a:endParaRPr lang="ru-RU" sz="2000">
              <a:solidFill>
                <a:prstClr val="black"/>
              </a:solidFill>
              <a:latin typeface="Times New Roman" pitchFamily="18" charset="0"/>
              <a:cs typeface="Times New Roman" pitchFamily="18" charset="0"/>
              <a:sym typeface="Symbol" pitchFamily="18" charset="2"/>
            </a:endParaRPr>
          </a:p>
        </p:txBody>
      </p:sp>
      <p:sp>
        <p:nvSpPr>
          <p:cNvPr id="29708" name="Rectangle 12"/>
          <p:cNvSpPr>
            <a:spLocks noChangeArrowheads="1"/>
          </p:cNvSpPr>
          <p:nvPr/>
        </p:nvSpPr>
        <p:spPr bwMode="auto">
          <a:xfrm>
            <a:off x="4114800" y="1905000"/>
            <a:ext cx="1295400" cy="822325"/>
          </a:xfrm>
          <a:prstGeom prst="rect">
            <a:avLst/>
          </a:prstGeom>
          <a:noFill/>
          <a:ln w="9525">
            <a:noFill/>
            <a:miter lim="800000"/>
            <a:headEnd/>
            <a:tailEnd/>
          </a:ln>
        </p:spPr>
        <p:txBody>
          <a:bodyPr>
            <a:spAutoFit/>
          </a:bodyPr>
          <a:lstStyle/>
          <a:p>
            <a:r>
              <a:rPr lang="en-US" sz="2400">
                <a:solidFill>
                  <a:srgbClr val="0033CC"/>
                </a:solidFill>
                <a:latin typeface="Times New Roman" pitchFamily="18" charset="0"/>
                <a:cs typeface="Times New Roman" pitchFamily="18" charset="0"/>
                <a:sym typeface="Symbol" pitchFamily="18" charset="2"/>
              </a:rPr>
              <a:t>“Edge” </a:t>
            </a:r>
            <a:r>
              <a:rPr lang="en-US" sz="2400">
                <a:solidFill>
                  <a:prstClr val="black"/>
                </a:solidFill>
                <a:latin typeface="Times New Roman" pitchFamily="18" charset="0"/>
                <a:cs typeface="Times New Roman" pitchFamily="18" charset="0"/>
                <a:sym typeface="Symbol" pitchFamily="18" charset="2"/>
              </a:rPr>
              <a:t/>
            </a:r>
            <a:br>
              <a:rPr lang="en-US" sz="2400">
                <a:solidFill>
                  <a:prstClr val="black"/>
                </a:solidFill>
                <a:latin typeface="Times New Roman" pitchFamily="18" charset="0"/>
                <a:cs typeface="Times New Roman" pitchFamily="18" charset="0"/>
                <a:sym typeface="Symbol" pitchFamily="18" charset="2"/>
              </a:rPr>
            </a:b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2</a:t>
            </a:r>
            <a:r>
              <a:rPr lang="en-US" sz="2000">
                <a:solidFill>
                  <a:prstClr val="black"/>
                </a:solidFill>
                <a:latin typeface="Times New Roman" pitchFamily="18" charset="0"/>
                <a:cs typeface="Times New Roman" pitchFamily="18" charset="0"/>
                <a:sym typeface="Symbol" pitchFamily="18" charset="2"/>
              </a:rPr>
              <a:t> &gt;&gt; </a:t>
            </a:r>
            <a:r>
              <a:rPr lang="ru-RU" sz="2400">
                <a:solidFill>
                  <a:prstClr val="black"/>
                </a:solidFill>
                <a:latin typeface="Times New Roman" pitchFamily="18" charset="0"/>
                <a:cs typeface="Times New Roman" pitchFamily="18" charset="0"/>
                <a:sym typeface="Symbol" pitchFamily="18" charset="2"/>
              </a:rPr>
              <a:t></a:t>
            </a:r>
            <a:r>
              <a:rPr lang="en-US" sz="2400" baseline="-25000">
                <a:solidFill>
                  <a:prstClr val="black"/>
                </a:solidFill>
                <a:latin typeface="Times New Roman" pitchFamily="18" charset="0"/>
                <a:cs typeface="Times New Roman" pitchFamily="18" charset="0"/>
                <a:sym typeface="Symbol" pitchFamily="18" charset="2"/>
              </a:rPr>
              <a:t>1</a:t>
            </a:r>
            <a:endParaRPr lang="ru-RU" sz="2000">
              <a:solidFill>
                <a:prstClr val="black"/>
              </a:solidFill>
              <a:latin typeface="Times New Roman" pitchFamily="18" charset="0"/>
              <a:cs typeface="Times New Roman" pitchFamily="18" charset="0"/>
              <a:sym typeface="Symbol" pitchFamily="18" charset="2"/>
            </a:endParaRPr>
          </a:p>
        </p:txBody>
      </p:sp>
      <p:sp>
        <p:nvSpPr>
          <p:cNvPr id="29709" name="Rectangle 13"/>
          <p:cNvSpPr>
            <a:spLocks noChangeArrowheads="1"/>
          </p:cNvSpPr>
          <p:nvPr/>
        </p:nvSpPr>
        <p:spPr bwMode="auto">
          <a:xfrm>
            <a:off x="3962400" y="5181600"/>
            <a:ext cx="1219200" cy="822325"/>
          </a:xfrm>
          <a:prstGeom prst="rect">
            <a:avLst/>
          </a:prstGeom>
          <a:noFill/>
          <a:ln w="9525">
            <a:noFill/>
            <a:miter lim="800000"/>
            <a:headEnd/>
            <a:tailEnd/>
          </a:ln>
        </p:spPr>
        <p:txBody>
          <a:bodyPr>
            <a:spAutoFit/>
          </a:bodyPr>
          <a:lstStyle/>
          <a:p>
            <a:pPr algn="ctr"/>
            <a:r>
              <a:rPr lang="en-US" sz="2400">
                <a:solidFill>
                  <a:srgbClr val="0033CC"/>
                </a:solidFill>
                <a:latin typeface="Times New Roman" pitchFamily="18" charset="0"/>
                <a:cs typeface="Times New Roman" pitchFamily="18" charset="0"/>
                <a:sym typeface="Symbol" pitchFamily="18" charset="2"/>
              </a:rPr>
              <a:t>“Flat” region</a:t>
            </a:r>
            <a:endParaRPr lang="ru-RU" sz="2400">
              <a:solidFill>
                <a:srgbClr val="0033CC"/>
              </a:solidFill>
              <a:latin typeface="Times New Roman" pitchFamily="18" charset="0"/>
              <a:cs typeface="Times New Roman" pitchFamily="18" charset="0"/>
              <a:sym typeface="Symbol" pitchFamily="18" charset="2"/>
            </a:endParaRPr>
          </a:p>
        </p:txBody>
      </p:sp>
      <p:sp>
        <p:nvSpPr>
          <p:cNvPr id="29710" name="Text Box 14"/>
          <p:cNvSpPr txBox="1">
            <a:spLocks noChangeArrowheads="1"/>
          </p:cNvSpPr>
          <p:nvPr/>
        </p:nvSpPr>
        <p:spPr bwMode="auto">
          <a:xfrm>
            <a:off x="533400" y="1263650"/>
            <a:ext cx="8001000" cy="369332"/>
          </a:xfrm>
          <a:prstGeom prst="rect">
            <a:avLst/>
          </a:prstGeom>
          <a:noFill/>
          <a:ln w="9525">
            <a:noFill/>
            <a:miter lim="800000"/>
            <a:headEnd/>
            <a:tailEnd/>
          </a:ln>
        </p:spPr>
        <p:txBody>
          <a:bodyPr>
            <a:spAutoFit/>
          </a:bodyPr>
          <a:lstStyle/>
          <a:p>
            <a:pPr>
              <a:spcBef>
                <a:spcPct val="50000"/>
              </a:spcBef>
            </a:pPr>
            <a:r>
              <a:rPr lang="en-US" dirty="0">
                <a:solidFill>
                  <a:prstClr val="black"/>
                </a:solidFill>
                <a:cs typeface="Times New Roman" pitchFamily="18" charset="0"/>
              </a:rPr>
              <a:t>Classification of image points using eigenvalues of </a:t>
            </a:r>
            <a:r>
              <a:rPr lang="en-US" i="1" dirty="0">
                <a:solidFill>
                  <a:prstClr val="black"/>
                </a:solidFill>
                <a:cs typeface="Times New Roman" pitchFamily="18" charset="0"/>
              </a:rPr>
              <a:t>H</a:t>
            </a:r>
            <a:r>
              <a:rPr lang="en-US" dirty="0">
                <a:solidFill>
                  <a:prstClr val="black"/>
                </a:solidFill>
                <a:cs typeface="Times New Roman" pitchFamily="18" charset="0"/>
              </a:rPr>
              <a:t>:</a:t>
            </a:r>
            <a:endParaRPr lang="ru-RU" dirty="0">
              <a:solidFill>
                <a:prstClr val="black"/>
              </a:solidFill>
              <a:cs typeface="Times New Roman" pitchFamily="18" charset="0"/>
            </a:endParaRPr>
          </a:p>
        </p:txBody>
      </p:sp>
      <p:sp>
        <p:nvSpPr>
          <p:cNvPr id="29711" name="Oval 15"/>
          <p:cNvSpPr>
            <a:spLocks noChangeArrowheads="1"/>
          </p:cNvSpPr>
          <p:nvPr/>
        </p:nvSpPr>
        <p:spPr bwMode="auto">
          <a:xfrm>
            <a:off x="6934200" y="2133600"/>
            <a:ext cx="609600" cy="638175"/>
          </a:xfrm>
          <a:prstGeom prst="ellipse">
            <a:avLst/>
          </a:prstGeom>
          <a:solidFill>
            <a:srgbClr val="000099"/>
          </a:solidFill>
          <a:ln w="9525">
            <a:solidFill>
              <a:schemeClr val="tx1"/>
            </a:solidFill>
            <a:round/>
            <a:headEnd/>
            <a:tailEnd/>
          </a:ln>
        </p:spPr>
        <p:txBody>
          <a:bodyPr wrap="none" anchor="ctr"/>
          <a:lstStyle/>
          <a:p>
            <a:endParaRPr lang="en-US">
              <a:solidFill>
                <a:prstClr val="black"/>
              </a:solidFill>
            </a:endParaRPr>
          </a:p>
        </p:txBody>
      </p:sp>
      <p:sp>
        <p:nvSpPr>
          <p:cNvPr id="29712" name="Oval 16"/>
          <p:cNvSpPr>
            <a:spLocks noChangeArrowheads="1"/>
          </p:cNvSpPr>
          <p:nvPr/>
        </p:nvSpPr>
        <p:spPr bwMode="auto">
          <a:xfrm>
            <a:off x="4184650" y="1828800"/>
            <a:ext cx="927100" cy="125413"/>
          </a:xfrm>
          <a:prstGeom prst="ellipse">
            <a:avLst/>
          </a:prstGeom>
          <a:solidFill>
            <a:srgbClr val="000099"/>
          </a:solidFill>
          <a:ln w="9525">
            <a:solidFill>
              <a:schemeClr val="tx1"/>
            </a:solidFill>
            <a:round/>
            <a:headEnd/>
            <a:tailEnd/>
          </a:ln>
        </p:spPr>
        <p:txBody>
          <a:bodyPr wrap="none" anchor="ctr"/>
          <a:lstStyle/>
          <a:p>
            <a:endParaRPr lang="en-US">
              <a:solidFill>
                <a:prstClr val="black"/>
              </a:solidFill>
            </a:endParaRPr>
          </a:p>
        </p:txBody>
      </p:sp>
      <p:sp>
        <p:nvSpPr>
          <p:cNvPr id="29713" name="Oval 17"/>
          <p:cNvSpPr>
            <a:spLocks noChangeArrowheads="1"/>
          </p:cNvSpPr>
          <p:nvPr/>
        </p:nvSpPr>
        <p:spPr bwMode="auto">
          <a:xfrm>
            <a:off x="4267200" y="4953000"/>
            <a:ext cx="152400" cy="152400"/>
          </a:xfrm>
          <a:prstGeom prst="ellipse">
            <a:avLst/>
          </a:prstGeom>
          <a:solidFill>
            <a:srgbClr val="000099"/>
          </a:solidFill>
          <a:ln w="9525">
            <a:solidFill>
              <a:schemeClr val="tx1"/>
            </a:solidFill>
            <a:round/>
            <a:headEnd/>
            <a:tailEnd/>
          </a:ln>
        </p:spPr>
        <p:txBody>
          <a:bodyPr wrap="none" anchor="ctr"/>
          <a:lstStyle/>
          <a:p>
            <a:endParaRPr lang="en-US">
              <a:solidFill>
                <a:prstClr val="black"/>
              </a:solidFill>
            </a:endParaRPr>
          </a:p>
        </p:txBody>
      </p:sp>
      <p:sp>
        <p:nvSpPr>
          <p:cNvPr id="29714" name="Oval 18"/>
          <p:cNvSpPr>
            <a:spLocks noChangeArrowheads="1"/>
          </p:cNvSpPr>
          <p:nvPr/>
        </p:nvSpPr>
        <p:spPr bwMode="auto">
          <a:xfrm rot="5542000">
            <a:off x="6650832" y="5557043"/>
            <a:ext cx="927100" cy="125413"/>
          </a:xfrm>
          <a:prstGeom prst="ellipse">
            <a:avLst/>
          </a:prstGeom>
          <a:solidFill>
            <a:srgbClr val="000099"/>
          </a:solidFill>
          <a:ln w="9525">
            <a:solidFill>
              <a:schemeClr val="tx1"/>
            </a:solidFill>
            <a:round/>
            <a:headEnd/>
            <a:tailEnd/>
          </a:ln>
        </p:spPr>
        <p:txBody>
          <a:bodyPr wrap="none" anchor="ctr"/>
          <a:lstStyle/>
          <a:p>
            <a:endParaRPr lang="en-US">
              <a:solidFill>
                <a:prstClr val="black"/>
              </a:solidFill>
            </a:endParaRPr>
          </a:p>
        </p:txBody>
      </p:sp>
    </p:spTree>
    <p:extLst>
      <p:ext uri="{BB962C8B-B14F-4D97-AF65-F5344CB8AC3E}">
        <p14:creationId xmlns:p14="http://schemas.microsoft.com/office/powerpoint/2010/main" val="2648522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a:t>So the result of Harris Corner Detection is a </a:t>
            </a:r>
            <a:r>
              <a:rPr lang="en-US" dirty="0" err="1"/>
              <a:t>grayscale</a:t>
            </a:r>
            <a:r>
              <a:rPr lang="en-US" dirty="0"/>
              <a:t> image with these scores. </a:t>
            </a:r>
            <a:r>
              <a:rPr lang="en-US" dirty="0" err="1"/>
              <a:t>Thresholding</a:t>
            </a:r>
            <a:r>
              <a:rPr lang="en-US" dirty="0"/>
              <a:t> for a suitable give you the corners in the image</a:t>
            </a:r>
          </a:p>
        </p:txBody>
      </p:sp>
    </p:spTree>
    <p:extLst>
      <p:ext uri="{BB962C8B-B14F-4D97-AF65-F5344CB8AC3E}">
        <p14:creationId xmlns:p14="http://schemas.microsoft.com/office/powerpoint/2010/main" val="977187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0CA45E-50AE-4788-A7F5-9D9055C9927A}"/>
              </a:ext>
            </a:extLst>
          </p:cNvPr>
          <p:cNvSpPr>
            <a:spLocks noGrp="1"/>
          </p:cNvSpPr>
          <p:nvPr>
            <p:ph idx="1"/>
          </p:nvPr>
        </p:nvSpPr>
        <p:spPr/>
        <p:txBody>
          <a:bodyPr>
            <a:normAutofit fontScale="85000" lnSpcReduction="10000"/>
          </a:bodyPr>
          <a:lstStyle/>
          <a:p>
            <a:r>
              <a:rPr lang="en-US" b="0" i="0" dirty="0">
                <a:solidFill>
                  <a:srgbClr val="292929"/>
                </a:solidFill>
                <a:effectLst/>
                <a:latin typeface="charter"/>
              </a:rPr>
              <a:t>Take the grayscale of the original image</a:t>
            </a:r>
          </a:p>
          <a:p>
            <a:pPr algn="l"/>
            <a:r>
              <a:rPr lang="en-US" b="0" i="0" dirty="0">
                <a:solidFill>
                  <a:srgbClr val="292929"/>
                </a:solidFill>
                <a:effectLst/>
                <a:latin typeface="charter"/>
              </a:rPr>
              <a:t>Apply a Gaussian filter to smooth out any noise</a:t>
            </a:r>
          </a:p>
          <a:p>
            <a:pPr algn="l"/>
            <a:r>
              <a:rPr lang="en-US" b="0" i="0" dirty="0">
                <a:solidFill>
                  <a:srgbClr val="292929"/>
                </a:solidFill>
                <a:effectLst/>
                <a:latin typeface="charter"/>
              </a:rPr>
              <a:t>Apply Sobel operator to find the x and y gradient values for every pixel in the grayscale image</a:t>
            </a:r>
          </a:p>
          <a:p>
            <a:pPr algn="l"/>
            <a:r>
              <a:rPr lang="en-US" b="0" i="0" dirty="0">
                <a:solidFill>
                  <a:srgbClr val="292929"/>
                </a:solidFill>
                <a:effectLst/>
                <a:latin typeface="charter"/>
              </a:rPr>
              <a:t>For each pixel p in the grayscale image, consider a 3×3 window around it and compute the corner strength function. Call this its Harris value.</a:t>
            </a:r>
          </a:p>
          <a:p>
            <a:pPr algn="l"/>
            <a:r>
              <a:rPr lang="en-US" b="0" i="0" dirty="0">
                <a:solidFill>
                  <a:srgbClr val="292929"/>
                </a:solidFill>
                <a:effectLst/>
                <a:latin typeface="charter"/>
              </a:rPr>
              <a:t>Find all pixels that exceed a certain threshold and are the local maxima within a certain window (to prevent redundant dupes of features)</a:t>
            </a:r>
          </a:p>
          <a:p>
            <a:endParaRPr lang="en-IN" dirty="0"/>
          </a:p>
        </p:txBody>
      </p:sp>
    </p:spTree>
    <p:extLst>
      <p:ext uri="{BB962C8B-B14F-4D97-AF65-F5344CB8AC3E}">
        <p14:creationId xmlns:p14="http://schemas.microsoft.com/office/powerpoint/2010/main" val="60741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Feature of an Image</a:t>
            </a:r>
          </a:p>
        </p:txBody>
      </p:sp>
      <p:sp>
        <p:nvSpPr>
          <p:cNvPr id="3" name="Content Placeholder 2"/>
          <p:cNvSpPr>
            <a:spLocks noGrp="1"/>
          </p:cNvSpPr>
          <p:nvPr>
            <p:ph idx="1"/>
          </p:nvPr>
        </p:nvSpPr>
        <p:spPr>
          <a:xfrm>
            <a:off x="7350806" y="1391437"/>
            <a:ext cx="1941852" cy="4572000"/>
          </a:xfrm>
        </p:spPr>
        <p:txBody>
          <a:bodyPr>
            <a:normAutofit fontScale="85000" lnSpcReduction="20000"/>
          </a:bodyPr>
          <a:lstStyle/>
          <a:p>
            <a:r>
              <a:rPr lang="en-US" altLang="zh-CN" dirty="0"/>
              <a:t>Flat</a:t>
            </a:r>
            <a:r>
              <a:rPr lang="zh-CN" altLang="en-US" dirty="0"/>
              <a:t> </a:t>
            </a:r>
            <a:r>
              <a:rPr lang="en-US" altLang="zh-CN" dirty="0"/>
              <a:t>Region</a:t>
            </a:r>
          </a:p>
          <a:p>
            <a:endParaRPr lang="en-US" dirty="0"/>
          </a:p>
          <a:p>
            <a:endParaRPr lang="en-US" altLang="zh-CN" dirty="0"/>
          </a:p>
          <a:p>
            <a:r>
              <a:rPr lang="en-US" altLang="zh-CN" dirty="0"/>
              <a:t>Edge</a:t>
            </a:r>
          </a:p>
          <a:p>
            <a:endParaRPr lang="en-US" dirty="0"/>
          </a:p>
          <a:p>
            <a:endParaRPr lang="en-US" altLang="zh-CN" dirty="0"/>
          </a:p>
          <a:p>
            <a:r>
              <a:rPr lang="en-US" altLang="zh-CN" dirty="0"/>
              <a:t>Corner</a:t>
            </a:r>
          </a:p>
          <a:p>
            <a:endParaRPr lang="en-US" dirty="0"/>
          </a:p>
          <a:p>
            <a:endParaRPr lang="en-US" dirty="0"/>
          </a:p>
          <a:p>
            <a:r>
              <a:rPr lang="en-US" dirty="0"/>
              <a:t>Feature</a:t>
            </a:r>
          </a:p>
        </p:txBody>
      </p:sp>
      <p:pic>
        <p:nvPicPr>
          <p:cNvPr id="4" name="Picture 3" descr="ch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73" y="1055993"/>
            <a:ext cx="5248354" cy="5248354"/>
          </a:xfrm>
          <a:prstGeom prst="rect">
            <a:avLst/>
          </a:prstGeom>
        </p:spPr>
      </p:pic>
      <p:pic>
        <p:nvPicPr>
          <p:cNvPr id="5" name="Picture 4" descr="Screen Shot 2016-10-26 at 3.03.2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336" y="3410025"/>
            <a:ext cx="876300" cy="736600"/>
          </a:xfrm>
          <a:prstGeom prst="rect">
            <a:avLst/>
          </a:prstGeom>
          <a:effectLst>
            <a:glow rad="63500">
              <a:schemeClr val="accent1">
                <a:satMod val="175000"/>
                <a:alpha val="40000"/>
              </a:schemeClr>
            </a:glow>
          </a:effectLst>
        </p:spPr>
      </p:pic>
      <p:pic>
        <p:nvPicPr>
          <p:cNvPr id="6" name="Picture 5" descr="Screen Shot 2016-10-26 at 3.03.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887" y="1497746"/>
            <a:ext cx="533400" cy="520700"/>
          </a:xfrm>
          <a:prstGeom prst="rect">
            <a:avLst/>
          </a:prstGeom>
          <a:effectLst>
            <a:glow rad="63500">
              <a:schemeClr val="accent1">
                <a:satMod val="175000"/>
                <a:alpha val="40000"/>
              </a:schemeClr>
            </a:glow>
          </a:effectLst>
        </p:spPr>
      </p:pic>
      <p:pic>
        <p:nvPicPr>
          <p:cNvPr id="7" name="Picture 6" descr="Screen Shot 2016-10-26 at 3.03.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4359" y="1237396"/>
            <a:ext cx="533400" cy="520700"/>
          </a:xfrm>
          <a:prstGeom prst="rect">
            <a:avLst/>
          </a:prstGeom>
          <a:effectLst>
            <a:glow rad="63500">
              <a:schemeClr val="accent1">
                <a:satMod val="175000"/>
                <a:alpha val="40000"/>
              </a:schemeClr>
            </a:glow>
          </a:effectLst>
        </p:spPr>
      </p:pic>
      <p:pic>
        <p:nvPicPr>
          <p:cNvPr id="8" name="Picture 7" descr="Screen Shot 2016-10-26 at 3.04.02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4359" y="2235396"/>
            <a:ext cx="889000" cy="431800"/>
          </a:xfrm>
          <a:prstGeom prst="rect">
            <a:avLst/>
          </a:prstGeom>
          <a:effectLst>
            <a:glow rad="63500">
              <a:schemeClr val="accent1">
                <a:satMod val="175000"/>
                <a:alpha val="40000"/>
              </a:schemeClr>
            </a:glow>
          </a:effectLst>
        </p:spPr>
      </p:pic>
      <p:pic>
        <p:nvPicPr>
          <p:cNvPr id="9" name="Picture 8" descr="Screen Shot 2016-10-26 at 3.04.08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019" y="2542944"/>
            <a:ext cx="469900" cy="787400"/>
          </a:xfrm>
          <a:prstGeom prst="rect">
            <a:avLst/>
          </a:prstGeom>
          <a:effectLst>
            <a:glow rad="63500">
              <a:schemeClr val="accent1">
                <a:satMod val="175000"/>
                <a:alpha val="40000"/>
              </a:schemeClr>
            </a:glow>
          </a:effectLst>
        </p:spPr>
      </p:pic>
      <p:pic>
        <p:nvPicPr>
          <p:cNvPr id="10" name="Picture 9" descr="Screen Shot 2016-10-26 at 3.04.13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357" y="4417179"/>
            <a:ext cx="1079500" cy="800100"/>
          </a:xfrm>
          <a:prstGeom prst="rect">
            <a:avLst/>
          </a:prstGeom>
          <a:effectLst>
            <a:glow rad="63500">
              <a:schemeClr val="accent1">
                <a:satMod val="175000"/>
                <a:alpha val="40000"/>
              </a:schemeClr>
            </a:glow>
          </a:effectLst>
        </p:spPr>
      </p:pic>
      <p:pic>
        <p:nvPicPr>
          <p:cNvPr id="11" name="Picture 10" descr="Screen Shot 2016-10-26 at 3.04.32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4358" y="5393329"/>
            <a:ext cx="673100" cy="71120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212679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OpenCV</a:t>
            </a:r>
            <a:r>
              <a:rPr lang="en-US" dirty="0"/>
              <a:t> Functions</a:t>
            </a:r>
          </a:p>
        </p:txBody>
      </p:sp>
      <p:sp>
        <p:nvSpPr>
          <p:cNvPr id="3" name="Content Placeholder 2"/>
          <p:cNvSpPr>
            <a:spLocks noGrp="1"/>
          </p:cNvSpPr>
          <p:nvPr>
            <p:ph idx="1"/>
          </p:nvPr>
        </p:nvSpPr>
        <p:spPr>
          <a:xfrm>
            <a:off x="618464" y="1023073"/>
            <a:ext cx="8226425" cy="4572000"/>
          </a:xfrm>
        </p:spPr>
        <p:txBody>
          <a:bodyPr/>
          <a:lstStyle/>
          <a:p>
            <a:r>
              <a:rPr lang="en-US" sz="2800" dirty="0">
                <a:hlinkClick r:id="rId2" action="ppaction://hlinkfile"/>
              </a:rPr>
              <a:t>cv2.cornerHarris(</a:t>
            </a:r>
            <a:r>
              <a:rPr lang="en-US" sz="2800" dirty="0" err="1">
                <a:hlinkClick r:id="rId2" action="ppaction://hlinkfile"/>
              </a:rPr>
              <a:t>img</a:t>
            </a:r>
            <a:r>
              <a:rPr lang="en-US" sz="2800" dirty="0">
                <a:hlinkClick r:id="rId2" action="ppaction://hlinkfile"/>
              </a:rPr>
              <a:t>, </a:t>
            </a:r>
            <a:r>
              <a:rPr lang="en-US" sz="2800" dirty="0" err="1">
                <a:hlinkClick r:id="rId2" action="ppaction://hlinkfile"/>
              </a:rPr>
              <a:t>blockSize</a:t>
            </a:r>
            <a:r>
              <a:rPr lang="en-US" sz="2800" dirty="0">
                <a:hlinkClick r:id="rId2" action="ppaction://hlinkfile"/>
              </a:rPr>
              <a:t>, </a:t>
            </a:r>
            <a:r>
              <a:rPr lang="en-US" sz="2800" dirty="0" err="1">
                <a:hlinkClick r:id="rId2" action="ppaction://hlinkfile"/>
              </a:rPr>
              <a:t>ksize</a:t>
            </a:r>
            <a:r>
              <a:rPr lang="en-US" sz="2800" dirty="0">
                <a:hlinkClick r:id="rId2" action="ppaction://hlinkfile"/>
              </a:rPr>
              <a:t>, k)</a:t>
            </a:r>
            <a:endParaRPr lang="en-US" dirty="0"/>
          </a:p>
          <a:p>
            <a:pPr marL="342900" indent="-342900">
              <a:buFont typeface="Arial"/>
              <a:buChar char="•"/>
            </a:pPr>
            <a:r>
              <a:rPr lang="en-US" dirty="0" err="1"/>
              <a:t>img</a:t>
            </a:r>
            <a:r>
              <a:rPr lang="en-US" b="0" dirty="0"/>
              <a:t> - Input image, it should be </a:t>
            </a:r>
            <a:r>
              <a:rPr lang="en-US" b="0" dirty="0" err="1"/>
              <a:t>grayscale</a:t>
            </a:r>
            <a:r>
              <a:rPr lang="en-US" b="0" dirty="0"/>
              <a:t> and float32 type.</a:t>
            </a:r>
          </a:p>
          <a:p>
            <a:pPr marL="342900" indent="-342900">
              <a:buFont typeface="Arial"/>
              <a:buChar char="•"/>
            </a:pPr>
            <a:r>
              <a:rPr lang="en-US" dirty="0" err="1"/>
              <a:t>blockSize</a:t>
            </a:r>
            <a:r>
              <a:rPr lang="en-US" b="0" dirty="0"/>
              <a:t> - It is the size of </a:t>
            </a:r>
            <a:r>
              <a:rPr lang="en-US" b="0" dirty="0" err="1"/>
              <a:t>neighbourhood</a:t>
            </a:r>
            <a:r>
              <a:rPr lang="en-US" b="0" dirty="0"/>
              <a:t> considered for corner detection</a:t>
            </a:r>
          </a:p>
          <a:p>
            <a:pPr marL="342900" indent="-342900">
              <a:buFont typeface="Arial"/>
              <a:buChar char="•"/>
            </a:pPr>
            <a:r>
              <a:rPr lang="en-US" dirty="0" err="1"/>
              <a:t>ksize</a:t>
            </a:r>
            <a:r>
              <a:rPr lang="en-US" b="0" dirty="0"/>
              <a:t> - Aperture parameter of </a:t>
            </a:r>
            <a:r>
              <a:rPr lang="en-US" b="0" dirty="0" err="1"/>
              <a:t>Sobel</a:t>
            </a:r>
            <a:r>
              <a:rPr lang="en-US" b="0" dirty="0"/>
              <a:t> derivative used.</a:t>
            </a:r>
          </a:p>
          <a:p>
            <a:pPr marL="342900" indent="-342900">
              <a:buFont typeface="Arial"/>
              <a:buChar char="•"/>
            </a:pPr>
            <a:r>
              <a:rPr lang="en-US" dirty="0"/>
              <a:t>k</a:t>
            </a:r>
            <a:r>
              <a:rPr lang="en-US" b="0" dirty="0"/>
              <a:t> - Harris detector free parameter in the equation.</a:t>
            </a:r>
          </a:p>
          <a:p>
            <a:pPr marL="342900" indent="-342900">
              <a:buFont typeface="Arial"/>
              <a:buChar char="•"/>
            </a:pPr>
            <a:endParaRPr lang="en-US" b="0" dirty="0"/>
          </a:p>
          <a:p>
            <a:r>
              <a:rPr lang="en-US" sz="2800" dirty="0"/>
              <a:t>cv2.cornerSubPix()</a:t>
            </a:r>
          </a:p>
          <a:p>
            <a:pPr marL="457200" indent="-457200">
              <a:buFont typeface="Arial"/>
              <a:buChar char="•"/>
            </a:pPr>
            <a:r>
              <a:rPr lang="en-US" b="0" dirty="0"/>
              <a:t>For sub-pixel accuracy </a:t>
            </a:r>
          </a:p>
        </p:txBody>
      </p:sp>
      <p:pic>
        <p:nvPicPr>
          <p:cNvPr id="4" name="Picture 3" descr="Screen Shot 2016-10-26 at 9.20.1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925" y="4111776"/>
            <a:ext cx="2548270" cy="2321035"/>
          </a:xfrm>
          <a:prstGeom prst="rect">
            <a:avLst/>
          </a:prstGeom>
        </p:spPr>
      </p:pic>
    </p:spTree>
    <p:extLst>
      <p:ext uri="{BB962C8B-B14F-4D97-AF65-F5344CB8AC3E}">
        <p14:creationId xmlns:p14="http://schemas.microsoft.com/office/powerpoint/2010/main" val="3806104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5484812" cy="914400"/>
          </a:xfrm>
        </p:spPr>
        <p:txBody>
          <a:bodyPr/>
          <a:lstStyle/>
          <a:p>
            <a:r>
              <a:rPr lang="en-US" b="1" dirty="0">
                <a:solidFill>
                  <a:schemeClr val="bg1">
                    <a:lumMod val="10000"/>
                  </a:schemeClr>
                </a:solidFill>
              </a:rPr>
              <a:t>Harris Corner Detector in </a:t>
            </a:r>
            <a:r>
              <a:rPr lang="en-US" b="1" dirty="0" err="1">
                <a:solidFill>
                  <a:schemeClr val="bg1">
                    <a:lumMod val="10000"/>
                  </a:schemeClr>
                </a:solidFill>
              </a:rPr>
              <a:t>OpenCV</a:t>
            </a:r>
            <a:r>
              <a:rPr lang="en-US" b="1" dirty="0">
                <a:solidFill>
                  <a:schemeClr val="bg1">
                    <a:lumMod val="10000"/>
                  </a:schemeClr>
                </a:solidFill>
              </a:rPr>
              <a:t/>
            </a:r>
            <a:br>
              <a:rPr lang="en-US" b="1" dirty="0">
                <a:solidFill>
                  <a:schemeClr val="bg1">
                    <a:lumMod val="10000"/>
                  </a:schemeClr>
                </a:solidFill>
              </a:rPr>
            </a:br>
            <a:endParaRPr lang="en-US" dirty="0">
              <a:solidFill>
                <a:schemeClr val="bg1">
                  <a:lumMod val="10000"/>
                </a:schemeClr>
              </a:solidFill>
            </a:endParaRPr>
          </a:p>
        </p:txBody>
      </p:sp>
      <p:sp>
        <p:nvSpPr>
          <p:cNvPr id="3" name="Content Placeholder 2"/>
          <p:cNvSpPr>
            <a:spLocks noGrp="1"/>
          </p:cNvSpPr>
          <p:nvPr>
            <p:ph idx="1"/>
          </p:nvPr>
        </p:nvSpPr>
        <p:spPr/>
        <p:txBody>
          <a:bodyPr/>
          <a:lstStyle/>
          <a:p>
            <a:r>
              <a:rPr lang="en-US" dirty="0">
                <a:hlinkClick r:id="rId2" action="ppaction://hlinkfile"/>
              </a:rPr>
              <a:t>Code</a:t>
            </a:r>
            <a:endParaRPr lang="en-US" dirty="0"/>
          </a:p>
        </p:txBody>
      </p:sp>
    </p:spTree>
    <p:extLst>
      <p:ext uri="{BB962C8B-B14F-4D97-AF65-F5344CB8AC3E}">
        <p14:creationId xmlns:p14="http://schemas.microsoft.com/office/powerpoint/2010/main" val="817007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21DFDC6-C620-47C9-BA81-82A1044E33FC}"/>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699968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descr="cows_step0"/>
          <p:cNvPicPr>
            <a:picLocks noChangeAspect="1" noChangeArrowheads="1"/>
          </p:cNvPicPr>
          <p:nvPr/>
        </p:nvPicPr>
        <p:blipFill>
          <a:blip r:embed="rId2" cstate="print">
            <a:lum bright="12000" contrast="18000"/>
          </a:blip>
          <a:srcRect/>
          <a:stretch>
            <a:fillRect/>
          </a:stretch>
        </p:blipFill>
        <p:spPr bwMode="auto">
          <a:xfrm>
            <a:off x="533400" y="1295400"/>
            <a:ext cx="8153400" cy="5272088"/>
          </a:xfrm>
          <a:prstGeom prst="rect">
            <a:avLst/>
          </a:prstGeom>
          <a:noFill/>
          <a:ln w="9525">
            <a:noFill/>
            <a:miter lim="800000"/>
            <a:headEnd/>
            <a:tailEnd/>
          </a:ln>
        </p:spPr>
      </p:pic>
      <p:sp>
        <p:nvSpPr>
          <p:cNvPr id="50179" name="Rectangle 4"/>
          <p:cNvSpPr>
            <a:spLocks noGrp="1" noChangeArrowheads="1"/>
          </p:cNvSpPr>
          <p:nvPr>
            <p:ph type="title"/>
          </p:nvPr>
        </p:nvSpPr>
        <p:spPr>
          <a:xfrm>
            <a:off x="457200" y="76200"/>
            <a:ext cx="8229600" cy="1143000"/>
          </a:xfrm>
        </p:spPr>
        <p:txBody>
          <a:bodyPr/>
          <a:lstStyle/>
          <a:p>
            <a:r>
              <a:rPr lang="en-US"/>
              <a:t>Harris detector example</a:t>
            </a:r>
          </a:p>
        </p:txBody>
      </p:sp>
    </p:spTree>
    <p:extLst>
      <p:ext uri="{BB962C8B-B14F-4D97-AF65-F5344CB8AC3E}">
        <p14:creationId xmlns:p14="http://schemas.microsoft.com/office/powerpoint/2010/main" val="811684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descr="cows_step1_corner_response"/>
          <p:cNvPicPr>
            <a:picLocks noChangeAspect="1" noChangeArrowheads="1"/>
          </p:cNvPicPr>
          <p:nvPr/>
        </p:nvPicPr>
        <p:blipFill>
          <a:blip r:embed="rId2" cstate="print"/>
          <a:srcRect/>
          <a:stretch>
            <a:fillRect/>
          </a:stretch>
        </p:blipFill>
        <p:spPr bwMode="auto">
          <a:xfrm>
            <a:off x="533400" y="1295400"/>
            <a:ext cx="8153400" cy="5268913"/>
          </a:xfrm>
          <a:prstGeom prst="rect">
            <a:avLst/>
          </a:prstGeom>
          <a:noFill/>
          <a:ln w="9525">
            <a:noFill/>
            <a:miter lim="800000"/>
            <a:headEnd/>
            <a:tailEnd/>
          </a:ln>
        </p:spPr>
      </p:pic>
      <p:sp>
        <p:nvSpPr>
          <p:cNvPr id="51203" name="Rectangle 5"/>
          <p:cNvSpPr>
            <a:spLocks noGrp="1" noChangeArrowheads="1"/>
          </p:cNvSpPr>
          <p:nvPr>
            <p:ph type="title"/>
          </p:nvPr>
        </p:nvSpPr>
        <p:spPr>
          <a:xfrm>
            <a:off x="457200" y="76200"/>
            <a:ext cx="8229600" cy="1143000"/>
          </a:xfrm>
        </p:spPr>
        <p:txBody>
          <a:bodyPr/>
          <a:lstStyle/>
          <a:p>
            <a:r>
              <a:rPr lang="en-US"/>
              <a:t>f value (red high, blue low)</a:t>
            </a:r>
          </a:p>
        </p:txBody>
      </p:sp>
    </p:spTree>
    <p:extLst>
      <p:ext uri="{BB962C8B-B14F-4D97-AF65-F5344CB8AC3E}">
        <p14:creationId xmlns:p14="http://schemas.microsoft.com/office/powerpoint/2010/main" val="1079657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cows_step2_thresh"/>
          <p:cNvPicPr>
            <a:picLocks noChangeAspect="1" noChangeArrowheads="1"/>
          </p:cNvPicPr>
          <p:nvPr/>
        </p:nvPicPr>
        <p:blipFill>
          <a:blip r:embed="rId2" cstate="print"/>
          <a:srcRect/>
          <a:stretch>
            <a:fillRect/>
          </a:stretch>
        </p:blipFill>
        <p:spPr bwMode="auto">
          <a:xfrm>
            <a:off x="533400" y="1295400"/>
            <a:ext cx="8153400" cy="5268913"/>
          </a:xfrm>
          <a:prstGeom prst="rect">
            <a:avLst/>
          </a:prstGeom>
          <a:noFill/>
          <a:ln w="9525">
            <a:noFill/>
            <a:miter lim="800000"/>
            <a:headEnd/>
            <a:tailEnd/>
          </a:ln>
        </p:spPr>
      </p:pic>
      <p:sp>
        <p:nvSpPr>
          <p:cNvPr id="52227" name="Rectangle 5"/>
          <p:cNvSpPr>
            <a:spLocks noGrp="1" noChangeArrowheads="1"/>
          </p:cNvSpPr>
          <p:nvPr>
            <p:ph type="title"/>
          </p:nvPr>
        </p:nvSpPr>
        <p:spPr/>
        <p:txBody>
          <a:bodyPr/>
          <a:lstStyle/>
          <a:p>
            <a:r>
              <a:rPr lang="en-US"/>
              <a:t>Threshold (f &gt; value) </a:t>
            </a:r>
          </a:p>
        </p:txBody>
      </p:sp>
    </p:spTree>
    <p:extLst>
      <p:ext uri="{BB962C8B-B14F-4D97-AF65-F5344CB8AC3E}">
        <p14:creationId xmlns:p14="http://schemas.microsoft.com/office/powerpoint/2010/main" val="259859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cows_step3_thresh&amp;max"/>
          <p:cNvPicPr>
            <a:picLocks noChangeAspect="1" noChangeArrowheads="1"/>
          </p:cNvPicPr>
          <p:nvPr/>
        </p:nvPicPr>
        <p:blipFill>
          <a:blip r:embed="rId2" cstate="print">
            <a:lum bright="24000" contrast="72000"/>
            <a:grayscl/>
            <a:biLevel thresh="50000"/>
          </a:blip>
          <a:srcRect/>
          <a:stretch>
            <a:fillRect/>
          </a:stretch>
        </p:blipFill>
        <p:spPr bwMode="auto">
          <a:xfrm>
            <a:off x="533400" y="1295400"/>
            <a:ext cx="8153400" cy="5251450"/>
          </a:xfrm>
          <a:prstGeom prst="rect">
            <a:avLst/>
          </a:prstGeom>
          <a:noFill/>
          <a:ln w="9525">
            <a:noFill/>
            <a:miter lim="800000"/>
            <a:headEnd/>
            <a:tailEnd/>
          </a:ln>
        </p:spPr>
      </p:pic>
      <p:sp>
        <p:nvSpPr>
          <p:cNvPr id="53251" name="Rectangle 5"/>
          <p:cNvSpPr>
            <a:spLocks noGrp="1" noChangeArrowheads="1"/>
          </p:cNvSpPr>
          <p:nvPr>
            <p:ph type="title"/>
          </p:nvPr>
        </p:nvSpPr>
        <p:spPr/>
        <p:txBody>
          <a:bodyPr/>
          <a:lstStyle/>
          <a:p>
            <a:r>
              <a:rPr lang="en-US"/>
              <a:t>Find local maxima of f</a:t>
            </a:r>
          </a:p>
        </p:txBody>
      </p:sp>
    </p:spTree>
    <p:extLst>
      <p:ext uri="{BB962C8B-B14F-4D97-AF65-F5344CB8AC3E}">
        <p14:creationId xmlns:p14="http://schemas.microsoft.com/office/powerpoint/2010/main" val="228824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cows_step4_harris"/>
          <p:cNvPicPr>
            <a:picLocks noChangeAspect="1" noChangeArrowheads="1"/>
          </p:cNvPicPr>
          <p:nvPr/>
        </p:nvPicPr>
        <p:blipFill>
          <a:blip r:embed="rId2" cstate="print">
            <a:lum bright="12000" contrast="18000"/>
          </a:blip>
          <a:srcRect/>
          <a:stretch>
            <a:fillRect/>
          </a:stretch>
        </p:blipFill>
        <p:spPr bwMode="auto">
          <a:xfrm>
            <a:off x="533400" y="1295400"/>
            <a:ext cx="8153400" cy="5278438"/>
          </a:xfrm>
          <a:prstGeom prst="rect">
            <a:avLst/>
          </a:prstGeom>
          <a:noFill/>
          <a:ln w="9525">
            <a:noFill/>
            <a:miter lim="800000"/>
            <a:headEnd/>
            <a:tailEnd/>
          </a:ln>
        </p:spPr>
      </p:pic>
      <p:sp>
        <p:nvSpPr>
          <p:cNvPr id="54275" name="Rectangle 4"/>
          <p:cNvSpPr>
            <a:spLocks noGrp="1" noChangeArrowheads="1"/>
          </p:cNvSpPr>
          <p:nvPr>
            <p:ph type="title"/>
          </p:nvPr>
        </p:nvSpPr>
        <p:spPr/>
        <p:txBody>
          <a:bodyPr/>
          <a:lstStyle/>
          <a:p>
            <a:r>
              <a:rPr lang="en-US"/>
              <a:t>Harris features (in red)</a:t>
            </a:r>
          </a:p>
        </p:txBody>
      </p:sp>
    </p:spTree>
    <p:extLst>
      <p:ext uri="{BB962C8B-B14F-4D97-AF65-F5344CB8AC3E}">
        <p14:creationId xmlns:p14="http://schemas.microsoft.com/office/powerpoint/2010/main" val="3840180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t>Invariance</a:t>
            </a:r>
          </a:p>
        </p:txBody>
      </p:sp>
      <p:sp>
        <p:nvSpPr>
          <p:cNvPr id="61443" name="Content Placeholder 2"/>
          <p:cNvSpPr>
            <a:spLocks noGrp="1"/>
          </p:cNvSpPr>
          <p:nvPr>
            <p:ph idx="1"/>
          </p:nvPr>
        </p:nvSpPr>
        <p:spPr/>
        <p:txBody>
          <a:bodyPr/>
          <a:lstStyle/>
          <a:p>
            <a:pPr>
              <a:buFontTx/>
              <a:buNone/>
            </a:pPr>
            <a:r>
              <a:rPr lang="en-US" dirty="0"/>
              <a:t>Suppose we are comparing two images I</a:t>
            </a:r>
            <a:r>
              <a:rPr lang="en-US" baseline="-25000" dirty="0"/>
              <a:t>1</a:t>
            </a:r>
            <a:r>
              <a:rPr lang="en-US" dirty="0"/>
              <a:t> and I</a:t>
            </a:r>
            <a:r>
              <a:rPr lang="en-US" baseline="-25000" dirty="0"/>
              <a:t>2</a:t>
            </a:r>
          </a:p>
          <a:p>
            <a:pPr lvl="1"/>
            <a:r>
              <a:rPr lang="en-US" dirty="0"/>
              <a:t>I</a:t>
            </a:r>
            <a:r>
              <a:rPr lang="en-US" baseline="-25000" dirty="0"/>
              <a:t>2</a:t>
            </a:r>
            <a:r>
              <a:rPr lang="en-US" dirty="0"/>
              <a:t> may be a transformed version of I</a:t>
            </a:r>
            <a:r>
              <a:rPr lang="en-US" baseline="-25000" dirty="0"/>
              <a:t>1</a:t>
            </a:r>
          </a:p>
          <a:p>
            <a:pPr lvl="1"/>
            <a:r>
              <a:rPr lang="en-US" dirty="0"/>
              <a:t>What kinds of transformations are we likely to encounter in practice?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7" name="Freeform 19"/>
          <p:cNvSpPr>
            <a:spLocks/>
          </p:cNvSpPr>
          <p:nvPr/>
        </p:nvSpPr>
        <p:spPr bwMode="auto">
          <a:xfrm>
            <a:off x="3429000" y="2711450"/>
            <a:ext cx="1981200" cy="2057400"/>
          </a:xfrm>
          <a:custGeom>
            <a:avLst/>
            <a:gdLst>
              <a:gd name="T0" fmla="*/ 0 w 1584"/>
              <a:gd name="T1" fmla="*/ 2147483647 h 1392"/>
              <a:gd name="T2" fmla="*/ 2147483647 w 1584"/>
              <a:gd name="T3" fmla="*/ 2147483647 h 1392"/>
              <a:gd name="T4" fmla="*/ 2147483647 w 1584"/>
              <a:gd name="T5" fmla="*/ 2147483647 h 1392"/>
              <a:gd name="T6" fmla="*/ 2147483647 w 1584"/>
              <a:gd name="T7" fmla="*/ 2147483647 h 1392"/>
              <a:gd name="T8" fmla="*/ 2147483647 w 1584"/>
              <a:gd name="T9" fmla="*/ 2147483647 h 1392"/>
              <a:gd name="T10" fmla="*/ 2147483647 w 1584"/>
              <a:gd name="T11" fmla="*/ 2147483647 h 1392"/>
              <a:gd name="T12" fmla="*/ 2147483647 w 1584"/>
              <a:gd name="T13" fmla="*/ 2147483647 h 1392"/>
              <a:gd name="T14" fmla="*/ 2147483647 w 1584"/>
              <a:gd name="T15" fmla="*/ 2147483647 h 1392"/>
              <a:gd name="T16" fmla="*/ 2147483647 w 1584"/>
              <a:gd name="T17" fmla="*/ 2147483647 h 1392"/>
              <a:gd name="T18" fmla="*/ 2147483647 w 1584"/>
              <a:gd name="T19" fmla="*/ 0 h 13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4"/>
              <a:gd name="T31" fmla="*/ 0 h 1392"/>
              <a:gd name="T32" fmla="*/ 1584 w 1584"/>
              <a:gd name="T33" fmla="*/ 1392 h 13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4" h="1392">
                <a:moveTo>
                  <a:pt x="0" y="1248"/>
                </a:moveTo>
                <a:cubicBezTo>
                  <a:pt x="120" y="1320"/>
                  <a:pt x="240" y="1392"/>
                  <a:pt x="336" y="1344"/>
                </a:cubicBezTo>
                <a:cubicBezTo>
                  <a:pt x="432" y="1296"/>
                  <a:pt x="560" y="1088"/>
                  <a:pt x="576" y="960"/>
                </a:cubicBezTo>
                <a:cubicBezTo>
                  <a:pt x="592" y="832"/>
                  <a:pt x="440" y="672"/>
                  <a:pt x="432" y="576"/>
                </a:cubicBezTo>
                <a:cubicBezTo>
                  <a:pt x="424" y="480"/>
                  <a:pt x="464" y="416"/>
                  <a:pt x="528" y="384"/>
                </a:cubicBezTo>
                <a:cubicBezTo>
                  <a:pt x="592" y="352"/>
                  <a:pt x="728" y="352"/>
                  <a:pt x="816" y="384"/>
                </a:cubicBezTo>
                <a:cubicBezTo>
                  <a:pt x="904" y="416"/>
                  <a:pt x="992" y="584"/>
                  <a:pt x="1056" y="576"/>
                </a:cubicBezTo>
                <a:cubicBezTo>
                  <a:pt x="1120" y="568"/>
                  <a:pt x="1176" y="408"/>
                  <a:pt x="1200" y="336"/>
                </a:cubicBezTo>
                <a:cubicBezTo>
                  <a:pt x="1224" y="264"/>
                  <a:pt x="1136" y="200"/>
                  <a:pt x="1200" y="144"/>
                </a:cubicBezTo>
                <a:cubicBezTo>
                  <a:pt x="1264" y="88"/>
                  <a:pt x="1424" y="44"/>
                  <a:pt x="1584" y="0"/>
                </a:cubicBezTo>
              </a:path>
            </a:pathLst>
          </a:custGeom>
          <a:noFill/>
          <a:ln w="38100">
            <a:solidFill>
              <a:schemeClr val="tx1"/>
            </a:solidFill>
            <a:round/>
            <a:headEnd/>
            <a:tailEnd/>
          </a:ln>
        </p:spPr>
        <p:txBody>
          <a:bodyPr/>
          <a:lstStyle/>
          <a:p>
            <a:endParaRPr lang="en-US">
              <a:solidFill>
                <a:prstClr val="black"/>
              </a:solidFill>
            </a:endParaRPr>
          </a:p>
        </p:txBody>
      </p:sp>
      <p:sp>
        <p:nvSpPr>
          <p:cNvPr id="57348" name="Rectangle 2"/>
          <p:cNvSpPr>
            <a:spLocks noGrp="1" noChangeArrowheads="1"/>
          </p:cNvSpPr>
          <p:nvPr>
            <p:ph type="title"/>
          </p:nvPr>
        </p:nvSpPr>
        <p:spPr/>
        <p:txBody>
          <a:bodyPr/>
          <a:lstStyle/>
          <a:p>
            <a:r>
              <a:rPr lang="en-US"/>
              <a:t>Scale invariant detection</a:t>
            </a:r>
            <a:endParaRPr lang="ru-RU"/>
          </a:p>
        </p:txBody>
      </p:sp>
      <p:grpSp>
        <p:nvGrpSpPr>
          <p:cNvPr id="2" name="Group 7"/>
          <p:cNvGrpSpPr>
            <a:grpSpLocks/>
          </p:cNvGrpSpPr>
          <p:nvPr/>
        </p:nvGrpSpPr>
        <p:grpSpPr bwMode="auto">
          <a:xfrm>
            <a:off x="3776663" y="2905125"/>
            <a:ext cx="795337" cy="800100"/>
            <a:chOff x="3548063" y="2524125"/>
            <a:chExt cx="795337" cy="800100"/>
          </a:xfrm>
        </p:grpSpPr>
        <p:sp>
          <p:nvSpPr>
            <p:cNvPr id="57356" name="Oval 21"/>
            <p:cNvSpPr>
              <a:spLocks noChangeArrowheads="1"/>
            </p:cNvSpPr>
            <p:nvPr/>
          </p:nvSpPr>
          <p:spPr bwMode="auto">
            <a:xfrm>
              <a:off x="3548063" y="2533650"/>
              <a:ext cx="795337" cy="790575"/>
            </a:xfrm>
            <a:prstGeom prst="ellipse">
              <a:avLst/>
            </a:prstGeom>
            <a:solidFill>
              <a:schemeClr val="accent1">
                <a:alpha val="50195"/>
              </a:schemeClr>
            </a:solidFill>
            <a:ln w="9525">
              <a:solidFill>
                <a:schemeClr val="tx1"/>
              </a:solidFill>
              <a:round/>
              <a:headEnd/>
              <a:tailEnd/>
            </a:ln>
          </p:spPr>
          <p:txBody>
            <a:bodyPr wrap="none" anchor="ctr"/>
            <a:lstStyle/>
            <a:p>
              <a:endParaRPr lang="en-US">
                <a:solidFill>
                  <a:prstClr val="black"/>
                </a:solidFill>
              </a:endParaRPr>
            </a:p>
          </p:txBody>
        </p:sp>
        <p:sp>
          <p:nvSpPr>
            <p:cNvPr id="57357" name="Oval 24"/>
            <p:cNvSpPr>
              <a:spLocks noChangeArrowheads="1"/>
            </p:cNvSpPr>
            <p:nvPr/>
          </p:nvSpPr>
          <p:spPr bwMode="auto">
            <a:xfrm>
              <a:off x="3548063" y="2524125"/>
              <a:ext cx="795337" cy="790575"/>
            </a:xfrm>
            <a:prstGeom prst="ellipse">
              <a:avLst/>
            </a:prstGeom>
            <a:noFill/>
            <a:ln w="28575">
              <a:solidFill>
                <a:srgbClr val="FF0000"/>
              </a:solidFill>
              <a:round/>
              <a:headEnd/>
              <a:tailEnd/>
            </a:ln>
          </p:spPr>
          <p:txBody>
            <a:bodyPr wrap="none" anchor="ctr"/>
            <a:lstStyle/>
            <a:p>
              <a:endParaRPr lang="en-US">
                <a:solidFill>
                  <a:prstClr val="black"/>
                </a:solidFill>
              </a:endParaRPr>
            </a:p>
          </p:txBody>
        </p:sp>
      </p:grpSp>
      <p:grpSp>
        <p:nvGrpSpPr>
          <p:cNvPr id="3" name="Group 8"/>
          <p:cNvGrpSpPr>
            <a:grpSpLocks noChangeAspect="1"/>
          </p:cNvGrpSpPr>
          <p:nvPr/>
        </p:nvGrpSpPr>
        <p:grpSpPr bwMode="auto">
          <a:xfrm>
            <a:off x="3962400" y="3105150"/>
            <a:ext cx="396875" cy="400050"/>
            <a:chOff x="3548063" y="2524125"/>
            <a:chExt cx="795337" cy="800100"/>
          </a:xfrm>
        </p:grpSpPr>
        <p:sp>
          <p:nvSpPr>
            <p:cNvPr id="57354" name="Oval 21"/>
            <p:cNvSpPr>
              <a:spLocks noChangeArrowheads="1"/>
            </p:cNvSpPr>
            <p:nvPr/>
          </p:nvSpPr>
          <p:spPr bwMode="auto">
            <a:xfrm>
              <a:off x="3548063" y="2533650"/>
              <a:ext cx="795337" cy="790575"/>
            </a:xfrm>
            <a:prstGeom prst="ellipse">
              <a:avLst/>
            </a:prstGeom>
            <a:solidFill>
              <a:schemeClr val="accent1">
                <a:alpha val="50195"/>
              </a:schemeClr>
            </a:solidFill>
            <a:ln w="9525">
              <a:solidFill>
                <a:schemeClr val="tx1"/>
              </a:solidFill>
              <a:round/>
              <a:headEnd/>
              <a:tailEnd/>
            </a:ln>
          </p:spPr>
          <p:txBody>
            <a:bodyPr wrap="none" anchor="ctr"/>
            <a:lstStyle/>
            <a:p>
              <a:endParaRPr lang="en-US">
                <a:solidFill>
                  <a:prstClr val="black"/>
                </a:solidFill>
              </a:endParaRPr>
            </a:p>
          </p:txBody>
        </p:sp>
        <p:sp>
          <p:nvSpPr>
            <p:cNvPr id="57355" name="Oval 24"/>
            <p:cNvSpPr>
              <a:spLocks noChangeArrowheads="1"/>
            </p:cNvSpPr>
            <p:nvPr/>
          </p:nvSpPr>
          <p:spPr bwMode="auto">
            <a:xfrm>
              <a:off x="3548063" y="2524125"/>
              <a:ext cx="795337" cy="790575"/>
            </a:xfrm>
            <a:prstGeom prst="ellipse">
              <a:avLst/>
            </a:prstGeom>
            <a:noFill/>
            <a:ln w="28575">
              <a:solidFill>
                <a:srgbClr val="FF0000"/>
              </a:solidFill>
              <a:round/>
              <a:headEnd/>
              <a:tailEnd/>
            </a:ln>
          </p:spPr>
          <p:txBody>
            <a:bodyPr wrap="none" anchor="ctr"/>
            <a:lstStyle/>
            <a:p>
              <a:endParaRPr lang="en-US">
                <a:solidFill>
                  <a:prstClr val="black"/>
                </a:solidFill>
              </a:endParaRPr>
            </a:p>
          </p:txBody>
        </p:sp>
      </p:grpSp>
      <p:grpSp>
        <p:nvGrpSpPr>
          <p:cNvPr id="4" name="Group 11"/>
          <p:cNvGrpSpPr>
            <a:grpSpLocks/>
          </p:cNvGrpSpPr>
          <p:nvPr/>
        </p:nvGrpSpPr>
        <p:grpSpPr bwMode="auto">
          <a:xfrm>
            <a:off x="2971800" y="2133600"/>
            <a:ext cx="2386013" cy="2378529"/>
            <a:chOff x="3548063" y="2524125"/>
            <a:chExt cx="795337" cy="792843"/>
          </a:xfrm>
        </p:grpSpPr>
        <p:sp>
          <p:nvSpPr>
            <p:cNvPr id="57352" name="Oval 21"/>
            <p:cNvSpPr>
              <a:spLocks noChangeArrowheads="1"/>
            </p:cNvSpPr>
            <p:nvPr/>
          </p:nvSpPr>
          <p:spPr bwMode="auto">
            <a:xfrm>
              <a:off x="3548063" y="2526393"/>
              <a:ext cx="795337" cy="790575"/>
            </a:xfrm>
            <a:prstGeom prst="ellipse">
              <a:avLst/>
            </a:prstGeom>
            <a:solidFill>
              <a:schemeClr val="accent1">
                <a:alpha val="50195"/>
              </a:schemeClr>
            </a:solidFill>
            <a:ln w="9525">
              <a:solidFill>
                <a:schemeClr val="tx1"/>
              </a:solidFill>
              <a:round/>
              <a:headEnd/>
              <a:tailEnd/>
            </a:ln>
          </p:spPr>
          <p:txBody>
            <a:bodyPr wrap="none" anchor="ctr"/>
            <a:lstStyle/>
            <a:p>
              <a:endParaRPr lang="en-US">
                <a:solidFill>
                  <a:prstClr val="black"/>
                </a:solidFill>
              </a:endParaRPr>
            </a:p>
          </p:txBody>
        </p:sp>
        <p:sp>
          <p:nvSpPr>
            <p:cNvPr id="57353" name="Oval 24"/>
            <p:cNvSpPr>
              <a:spLocks noChangeArrowheads="1"/>
            </p:cNvSpPr>
            <p:nvPr/>
          </p:nvSpPr>
          <p:spPr bwMode="auto">
            <a:xfrm>
              <a:off x="3548063" y="2524125"/>
              <a:ext cx="795337" cy="790575"/>
            </a:xfrm>
            <a:prstGeom prst="ellipse">
              <a:avLst/>
            </a:prstGeom>
            <a:noFill/>
            <a:ln w="28575">
              <a:solidFill>
                <a:srgbClr val="FF0000"/>
              </a:solidFill>
              <a:round/>
              <a:headEnd/>
              <a:tailEnd/>
            </a:ln>
          </p:spPr>
          <p:txBody>
            <a:bodyPr wrap="none" anchor="ctr"/>
            <a:lstStyle/>
            <a:p>
              <a:endParaRPr lang="en-US">
                <a:solidFill>
                  <a:prstClr val="black"/>
                </a:solidFill>
              </a:endParaRPr>
            </a:p>
          </p:txBody>
        </p:sp>
      </p:grpSp>
      <p:sp>
        <p:nvSpPr>
          <p:cNvPr id="57346" name="Rectangle 12"/>
          <p:cNvSpPr>
            <a:spLocks noGrp="1" noChangeArrowheads="1"/>
          </p:cNvSpPr>
          <p:nvPr>
            <p:ph type="body" idx="1"/>
          </p:nvPr>
        </p:nvSpPr>
        <p:spPr>
          <a:xfrm>
            <a:off x="685800" y="1447800"/>
            <a:ext cx="7772400" cy="5029200"/>
          </a:xfrm>
        </p:spPr>
        <p:txBody>
          <a:bodyPr>
            <a:normAutofit fontScale="85000" lnSpcReduction="10000"/>
          </a:bodyPr>
          <a:lstStyle/>
          <a:p>
            <a:pPr>
              <a:buFontTx/>
              <a:buNone/>
            </a:pPr>
            <a:r>
              <a:rPr lang="en-US" dirty="0"/>
              <a:t>Suppose you’re looking for corners</a:t>
            </a:r>
          </a:p>
          <a:p>
            <a:pPr>
              <a:buFontTx/>
              <a:buNone/>
            </a:pPr>
            <a:endParaRPr lang="en-US" dirty="0"/>
          </a:p>
          <a:p>
            <a:pPr>
              <a:buFontTx/>
              <a:buNone/>
            </a:pPr>
            <a:endParaRPr lang="en-US" dirty="0"/>
          </a:p>
          <a:p>
            <a:pPr>
              <a:buFontTx/>
              <a:buNone/>
            </a:pPr>
            <a:endParaRPr lang="en-US" dirty="0"/>
          </a:p>
          <a:p>
            <a:pPr>
              <a:buFontTx/>
              <a:buNone/>
            </a:pPr>
            <a:endParaRPr lang="en-US" dirty="0"/>
          </a:p>
          <a:p>
            <a:pPr>
              <a:buFontTx/>
              <a:buNone/>
            </a:pPr>
            <a:endParaRPr lang="en-US" dirty="0"/>
          </a:p>
          <a:p>
            <a:pPr>
              <a:buFontTx/>
              <a:buNone/>
            </a:pPr>
            <a:endParaRPr lang="en-US" dirty="0"/>
          </a:p>
          <a:p>
            <a:pPr>
              <a:buFontTx/>
              <a:buNone/>
            </a:pPr>
            <a:endParaRPr lang="en-US" dirty="0"/>
          </a:p>
          <a:p>
            <a:pPr>
              <a:buFontTx/>
              <a:buNone/>
            </a:pPr>
            <a:r>
              <a:rPr lang="en-US" dirty="0"/>
              <a:t>Key idea:  find scale that gives local maximum of </a:t>
            </a:r>
            <a:r>
              <a:rPr lang="en-US" i="1" dirty="0"/>
              <a:t>f</a:t>
            </a:r>
          </a:p>
          <a:p>
            <a:pPr lvl="1"/>
            <a:r>
              <a:rPr lang="en-US" dirty="0"/>
              <a:t>in both position and scale</a:t>
            </a:r>
          </a:p>
          <a:p>
            <a:pPr lvl="1"/>
            <a:r>
              <a:rPr lang="en-US" dirty="0"/>
              <a:t>One definition of </a:t>
            </a:r>
            <a:r>
              <a:rPr lang="en-US" i="1" dirty="0"/>
              <a:t>f</a:t>
            </a:r>
            <a:r>
              <a:rPr lang="en-US" dirty="0"/>
              <a:t>: the Harris operator</a:t>
            </a:r>
          </a:p>
        </p:txBody>
      </p:sp>
    </p:spTree>
    <p:extLst>
      <p:ext uri="{BB962C8B-B14F-4D97-AF65-F5344CB8AC3E}">
        <p14:creationId xmlns:p14="http://schemas.microsoft.com/office/powerpoint/2010/main" val="1003609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Feature of an Image</a:t>
            </a:r>
          </a:p>
        </p:txBody>
      </p:sp>
      <p:sp>
        <p:nvSpPr>
          <p:cNvPr id="3" name="Content Placeholder 2"/>
          <p:cNvSpPr>
            <a:spLocks noGrp="1"/>
          </p:cNvSpPr>
          <p:nvPr>
            <p:ph idx="1"/>
          </p:nvPr>
        </p:nvSpPr>
        <p:spPr>
          <a:xfrm>
            <a:off x="7350806" y="1391437"/>
            <a:ext cx="1941852" cy="4572000"/>
          </a:xfrm>
        </p:spPr>
        <p:txBody>
          <a:bodyPr/>
          <a:lstStyle/>
          <a:p>
            <a:r>
              <a:rPr lang="en-US" altLang="zh-CN" dirty="0"/>
              <a:t>Flat</a:t>
            </a:r>
            <a:r>
              <a:rPr lang="zh-CN" altLang="en-US" dirty="0"/>
              <a:t> </a:t>
            </a:r>
            <a:r>
              <a:rPr lang="en-US" altLang="zh-CN" dirty="0"/>
              <a:t>Region</a:t>
            </a:r>
          </a:p>
          <a:p>
            <a:endParaRPr lang="en-US" dirty="0"/>
          </a:p>
          <a:p>
            <a:endParaRPr lang="en-US" altLang="zh-CN" dirty="0"/>
          </a:p>
          <a:p>
            <a:r>
              <a:rPr lang="en-US" altLang="zh-CN" dirty="0"/>
              <a:t>Edge</a:t>
            </a:r>
          </a:p>
          <a:p>
            <a:endParaRPr lang="en-US" dirty="0"/>
          </a:p>
          <a:p>
            <a:endParaRPr lang="en-US" altLang="zh-CN" dirty="0"/>
          </a:p>
          <a:p>
            <a:r>
              <a:rPr lang="en-US" altLang="zh-CN" dirty="0"/>
              <a:t>Corner</a:t>
            </a:r>
          </a:p>
          <a:p>
            <a:endParaRPr lang="en-US" dirty="0"/>
          </a:p>
          <a:p>
            <a:endParaRPr lang="en-US" dirty="0"/>
          </a:p>
          <a:p>
            <a:r>
              <a:rPr lang="en-US" dirty="0"/>
              <a:t>Feature</a:t>
            </a:r>
          </a:p>
        </p:txBody>
      </p:sp>
      <p:pic>
        <p:nvPicPr>
          <p:cNvPr id="4" name="Picture 3" descr="ch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73" y="1055993"/>
            <a:ext cx="5248354" cy="5248354"/>
          </a:xfrm>
          <a:prstGeom prst="rect">
            <a:avLst/>
          </a:prstGeom>
        </p:spPr>
      </p:pic>
      <p:pic>
        <p:nvPicPr>
          <p:cNvPr id="5" name="Picture 4" descr="Screen Shot 2016-10-26 at 3.03.2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336" y="3410025"/>
            <a:ext cx="876300" cy="736600"/>
          </a:xfrm>
          <a:prstGeom prst="rect">
            <a:avLst/>
          </a:prstGeom>
          <a:effectLst>
            <a:glow rad="63500">
              <a:schemeClr val="accent1">
                <a:satMod val="175000"/>
                <a:alpha val="40000"/>
              </a:schemeClr>
            </a:glow>
          </a:effectLst>
        </p:spPr>
      </p:pic>
      <p:pic>
        <p:nvPicPr>
          <p:cNvPr id="6" name="Picture 5" descr="Screen Shot 2016-10-26 at 3.03.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887" y="1497746"/>
            <a:ext cx="533400" cy="520700"/>
          </a:xfrm>
          <a:prstGeom prst="rect">
            <a:avLst/>
          </a:prstGeom>
          <a:effectLst>
            <a:glow rad="63500">
              <a:schemeClr val="accent1">
                <a:satMod val="175000"/>
                <a:alpha val="40000"/>
              </a:schemeClr>
            </a:glow>
          </a:effectLst>
        </p:spPr>
      </p:pic>
      <p:pic>
        <p:nvPicPr>
          <p:cNvPr id="7" name="Picture 6" descr="Screen Shot 2016-10-26 at 3.03.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4359" y="1237396"/>
            <a:ext cx="533400" cy="520700"/>
          </a:xfrm>
          <a:prstGeom prst="rect">
            <a:avLst/>
          </a:prstGeom>
          <a:effectLst>
            <a:glow rad="63500">
              <a:schemeClr val="accent1">
                <a:satMod val="175000"/>
                <a:alpha val="40000"/>
              </a:schemeClr>
            </a:glow>
          </a:effectLst>
        </p:spPr>
      </p:pic>
      <p:pic>
        <p:nvPicPr>
          <p:cNvPr id="8" name="Picture 7" descr="Screen Shot 2016-10-26 at 3.04.02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4359" y="2235396"/>
            <a:ext cx="889000" cy="431800"/>
          </a:xfrm>
          <a:prstGeom prst="rect">
            <a:avLst/>
          </a:prstGeom>
          <a:effectLst>
            <a:glow rad="63500">
              <a:schemeClr val="accent1">
                <a:satMod val="175000"/>
                <a:alpha val="40000"/>
              </a:schemeClr>
            </a:glow>
          </a:effectLst>
        </p:spPr>
      </p:pic>
      <p:pic>
        <p:nvPicPr>
          <p:cNvPr id="9" name="Picture 8" descr="Screen Shot 2016-10-26 at 3.04.08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019" y="2542944"/>
            <a:ext cx="469900" cy="787400"/>
          </a:xfrm>
          <a:prstGeom prst="rect">
            <a:avLst/>
          </a:prstGeom>
          <a:effectLst>
            <a:glow rad="63500">
              <a:schemeClr val="accent1">
                <a:satMod val="175000"/>
                <a:alpha val="40000"/>
              </a:schemeClr>
            </a:glow>
          </a:effectLst>
        </p:spPr>
      </p:pic>
      <p:pic>
        <p:nvPicPr>
          <p:cNvPr id="10" name="Picture 9" descr="Screen Shot 2016-10-26 at 3.04.13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357" y="4417179"/>
            <a:ext cx="1079500" cy="800100"/>
          </a:xfrm>
          <a:prstGeom prst="rect">
            <a:avLst/>
          </a:prstGeom>
          <a:effectLst>
            <a:glow rad="63500">
              <a:schemeClr val="accent1">
                <a:satMod val="175000"/>
                <a:alpha val="40000"/>
              </a:schemeClr>
            </a:glow>
          </a:effectLst>
        </p:spPr>
      </p:pic>
      <p:pic>
        <p:nvPicPr>
          <p:cNvPr id="11" name="Picture 10" descr="Screen Shot 2016-10-26 at 3.04.32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4358" y="5393329"/>
            <a:ext cx="673100" cy="71120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212679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r>
              <a:rPr lang="en-US"/>
              <a:t>Invariance</a:t>
            </a:r>
          </a:p>
        </p:txBody>
      </p:sp>
      <p:sp>
        <p:nvSpPr>
          <p:cNvPr id="701443" name="Rectangle 3"/>
          <p:cNvSpPr>
            <a:spLocks noGrp="1" noChangeArrowheads="1"/>
          </p:cNvSpPr>
          <p:nvPr>
            <p:ph type="body" idx="1"/>
          </p:nvPr>
        </p:nvSpPr>
        <p:spPr/>
        <p:txBody>
          <a:bodyPr/>
          <a:lstStyle/>
          <a:p>
            <a:r>
              <a:rPr lang="en-US"/>
              <a:t>Suppose you rotate the image by some angle</a:t>
            </a:r>
          </a:p>
          <a:p>
            <a:pPr lvl="1"/>
            <a:r>
              <a:rPr lang="en-US"/>
              <a:t>Will you still pick up the same features?</a:t>
            </a:r>
          </a:p>
          <a:p>
            <a:endParaRPr lang="en-US"/>
          </a:p>
          <a:p>
            <a:r>
              <a:rPr lang="en-US"/>
              <a:t>What if you translate the image instead?</a:t>
            </a:r>
          </a:p>
          <a:p>
            <a:r>
              <a:rPr lang="en-US"/>
              <a:t>Change in brightness?</a:t>
            </a:r>
          </a:p>
          <a:p>
            <a:r>
              <a:rPr lang="en-US"/>
              <a:t>Scale?</a:t>
            </a:r>
          </a:p>
        </p:txBody>
      </p:sp>
    </p:spTree>
    <p:extLst>
      <p:ext uri="{BB962C8B-B14F-4D97-AF65-F5344CB8AC3E}">
        <p14:creationId xmlns:p14="http://schemas.microsoft.com/office/powerpoint/2010/main" val="457646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144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144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14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a:t>Invariant descriptors</a:t>
            </a:r>
          </a:p>
        </p:txBody>
      </p:sp>
      <p:sp>
        <p:nvSpPr>
          <p:cNvPr id="62467" name="Content Placeholder 2"/>
          <p:cNvSpPr>
            <a:spLocks noGrp="1"/>
          </p:cNvSpPr>
          <p:nvPr>
            <p:ph idx="1"/>
          </p:nvPr>
        </p:nvSpPr>
        <p:spPr>
          <a:xfrm>
            <a:off x="228600" y="1600200"/>
            <a:ext cx="8686800" cy="4983162"/>
          </a:xfrm>
        </p:spPr>
        <p:txBody>
          <a:bodyPr>
            <a:normAutofit/>
          </a:bodyPr>
          <a:lstStyle/>
          <a:p>
            <a:r>
              <a:rPr lang="en-US" dirty="0"/>
              <a:t>We looked at invariant / equivariant </a:t>
            </a:r>
            <a:r>
              <a:rPr lang="en-US" b="1" dirty="0"/>
              <a:t>detectors</a:t>
            </a:r>
          </a:p>
          <a:p>
            <a:endParaRPr lang="en-US" sz="2200" dirty="0"/>
          </a:p>
          <a:p>
            <a:r>
              <a:rPr lang="en-US" dirty="0"/>
              <a:t>Most feature descriptors are also designed to be invariant to </a:t>
            </a:r>
          </a:p>
          <a:p>
            <a:pPr lvl="1"/>
            <a:r>
              <a:rPr lang="en-US" sz="2600" dirty="0"/>
              <a:t>Translation, 2D rotation, scale</a:t>
            </a:r>
          </a:p>
          <a:p>
            <a:endParaRPr lang="en-US" sz="2400" dirty="0"/>
          </a:p>
          <a:p>
            <a:r>
              <a:rPr lang="en-US" dirty="0"/>
              <a:t>They can usually also handle</a:t>
            </a:r>
          </a:p>
          <a:p>
            <a:pPr lvl="1"/>
            <a:r>
              <a:rPr lang="en-US" sz="2600" dirty="0"/>
              <a:t>Limited 3D rotations (SIFT works up to about 60 degrees)</a:t>
            </a:r>
          </a:p>
          <a:p>
            <a:pPr lvl="1"/>
            <a:r>
              <a:rPr lang="en-US" sz="2600" dirty="0"/>
              <a:t>Limited affine transforms (some are fully affine invariant)</a:t>
            </a:r>
          </a:p>
          <a:p>
            <a:pPr lvl="1"/>
            <a:r>
              <a:rPr lang="en-US" sz="2600" dirty="0"/>
              <a:t>Limited illumination/contrast changes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46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0"/>
            <a:ext cx="8229600" cy="990600"/>
          </a:xfrm>
        </p:spPr>
        <p:txBody>
          <a:bodyPr/>
          <a:lstStyle/>
          <a:p>
            <a:r>
              <a:rPr lang="en-US" dirty="0"/>
              <a:t>Invariance and equivariance   </a:t>
            </a:r>
          </a:p>
        </p:txBody>
      </p:sp>
      <p:sp>
        <p:nvSpPr>
          <p:cNvPr id="149507" name="Rectangle 3"/>
          <p:cNvSpPr>
            <a:spLocks noGrp="1" noChangeArrowheads="1"/>
          </p:cNvSpPr>
          <p:nvPr>
            <p:ph type="body" idx="1"/>
          </p:nvPr>
        </p:nvSpPr>
        <p:spPr>
          <a:xfrm>
            <a:off x="152400" y="1143000"/>
            <a:ext cx="8915400" cy="5410200"/>
          </a:xfrm>
        </p:spPr>
        <p:txBody>
          <a:bodyPr>
            <a:normAutofit/>
          </a:bodyPr>
          <a:lstStyle/>
          <a:p>
            <a:pPr>
              <a:buFontTx/>
              <a:buChar char="•"/>
            </a:pPr>
            <a:r>
              <a:rPr lang="en-US" sz="2000" dirty="0">
                <a:latin typeface="+mj-lt"/>
              </a:rPr>
              <a:t>We want corner locations to be </a:t>
            </a:r>
            <a:r>
              <a:rPr lang="en-US" sz="2000" i="1" dirty="0">
                <a:latin typeface="+mj-lt"/>
              </a:rPr>
              <a:t>invariant</a:t>
            </a:r>
            <a:r>
              <a:rPr lang="en-US" sz="2000" dirty="0">
                <a:latin typeface="+mj-lt"/>
              </a:rPr>
              <a:t> to photometric transformations and </a:t>
            </a:r>
            <a:r>
              <a:rPr lang="en-US" sz="2000" i="1" dirty="0">
                <a:latin typeface="+mj-lt"/>
              </a:rPr>
              <a:t>equivariant</a:t>
            </a:r>
            <a:r>
              <a:rPr lang="en-US" sz="2000" dirty="0">
                <a:latin typeface="+mj-lt"/>
              </a:rPr>
              <a:t> to geometric transformations</a:t>
            </a:r>
          </a:p>
          <a:p>
            <a:pPr lvl="1"/>
            <a:r>
              <a:rPr lang="en-US" sz="2000" b="1" dirty="0">
                <a:latin typeface="+mj-lt"/>
              </a:rPr>
              <a:t>Invariance:</a:t>
            </a:r>
            <a:r>
              <a:rPr lang="en-US" sz="2000" dirty="0">
                <a:latin typeface="+mj-lt"/>
              </a:rPr>
              <a:t> image is transformed and corner locations do not change</a:t>
            </a:r>
          </a:p>
          <a:p>
            <a:pPr lvl="1"/>
            <a:r>
              <a:rPr lang="en-US" sz="2000" b="1" dirty="0">
                <a:latin typeface="+mj-lt"/>
              </a:rPr>
              <a:t>Equivariance: </a:t>
            </a:r>
            <a:r>
              <a:rPr lang="en-US" sz="2000" dirty="0">
                <a:latin typeface="+mj-lt"/>
              </a:rPr>
              <a:t>if we have two transformed versions of the same image, features should be detected in corresponding locations</a:t>
            </a:r>
          </a:p>
          <a:p>
            <a:pPr lvl="1"/>
            <a:r>
              <a:rPr lang="en-US" sz="2000" dirty="0">
                <a:latin typeface="+mj-lt"/>
              </a:rPr>
              <a:t>(Sometimes “invariant” and “equivariant” are both referred to as “invariant”)</a:t>
            </a:r>
          </a:p>
          <a:p>
            <a:pPr lvl="1"/>
            <a:r>
              <a:rPr lang="en-US" sz="2000" dirty="0">
                <a:latin typeface="+mj-lt"/>
              </a:rPr>
              <a:t>(Sometimes “equivariant” is called “covariant”)</a:t>
            </a:r>
          </a:p>
        </p:txBody>
      </p:sp>
      <p:pic>
        <p:nvPicPr>
          <p:cNvPr id="149508" name="Picture 3" descr="cows_step4_harris"/>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2209800" y="3848290"/>
            <a:ext cx="4648200" cy="300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772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noAutofit/>
          </a:bodyPr>
          <a:lstStyle/>
          <a:p>
            <a:r>
              <a:rPr lang="en-US" sz="3600" dirty="0"/>
              <a:t>Harris detector: Invariance properties </a:t>
            </a:r>
            <a:br>
              <a:rPr lang="en-US" sz="3600" dirty="0"/>
            </a:br>
            <a:r>
              <a:rPr lang="en-US" sz="3600" dirty="0"/>
              <a:t>-- Image rotation</a:t>
            </a:r>
            <a:endParaRPr lang="ru-RU" sz="3600" dirty="0"/>
          </a:p>
        </p:txBody>
      </p:sp>
      <p:sp>
        <p:nvSpPr>
          <p:cNvPr id="1376260" name="Text Box 4"/>
          <p:cNvSpPr txBox="1">
            <a:spLocks noChangeArrowheads="1"/>
          </p:cNvSpPr>
          <p:nvPr/>
        </p:nvSpPr>
        <p:spPr bwMode="auto">
          <a:xfrm>
            <a:off x="1219200" y="4572000"/>
            <a:ext cx="670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2400">
                <a:latin typeface="+mj-lt"/>
                <a:cs typeface="Times New Roman" charset="0"/>
              </a:rPr>
              <a:t>Second moment ellipse rotates but its shape (i.e. eigenvalues) remains the same</a:t>
            </a:r>
            <a:endParaRPr lang="ru-RU" sz="2400">
              <a:latin typeface="+mj-lt"/>
              <a:cs typeface="Times New Roman" charset="0"/>
            </a:endParaRPr>
          </a:p>
        </p:txBody>
      </p:sp>
      <p:grpSp>
        <p:nvGrpSpPr>
          <p:cNvPr id="2" name="Group 5"/>
          <p:cNvGrpSpPr>
            <a:grpSpLocks/>
          </p:cNvGrpSpPr>
          <p:nvPr/>
        </p:nvGrpSpPr>
        <p:grpSpPr bwMode="auto">
          <a:xfrm>
            <a:off x="1828800" y="1676400"/>
            <a:ext cx="5257800" cy="2438400"/>
            <a:chOff x="1720" y="1344"/>
            <a:chExt cx="2072" cy="950"/>
          </a:xfrm>
        </p:grpSpPr>
        <p:grpSp>
          <p:nvGrpSpPr>
            <p:cNvPr id="152582" name="Group 6"/>
            <p:cNvGrpSpPr>
              <a:grpSpLocks/>
            </p:cNvGrpSpPr>
            <p:nvPr/>
          </p:nvGrpSpPr>
          <p:grpSpPr bwMode="auto">
            <a:xfrm>
              <a:off x="1768" y="1344"/>
              <a:ext cx="432" cy="432"/>
              <a:chOff x="1248" y="1584"/>
              <a:chExt cx="1536" cy="1248"/>
            </a:xfrm>
          </p:grpSpPr>
          <p:sp>
            <p:nvSpPr>
              <p:cNvPr id="152595" name="Rectangle 7"/>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p>
                <a:pPr eaLnBrk="0" hangingPunct="0"/>
                <a:endParaRPr lang="en-US">
                  <a:latin typeface="+mj-lt"/>
                </a:endParaRPr>
              </a:p>
            </p:txBody>
          </p:sp>
          <p:sp>
            <p:nvSpPr>
              <p:cNvPr id="152596" name="Freeform 8"/>
              <p:cNvSpPr>
                <a:spLocks/>
              </p:cNvSpPr>
              <p:nvPr/>
            </p:nvSpPr>
            <p:spPr bwMode="auto">
              <a:xfrm>
                <a:off x="1680" y="2016"/>
                <a:ext cx="1104" cy="816"/>
              </a:xfrm>
              <a:custGeom>
                <a:avLst/>
                <a:gdLst>
                  <a:gd name="T0" fmla="*/ 0 w 720"/>
                  <a:gd name="T1" fmla="*/ 41038 h 528"/>
                  <a:gd name="T2" fmla="*/ 3442 w 720"/>
                  <a:gd name="T3" fmla="*/ 0 h 528"/>
                  <a:gd name="T4" fmla="*/ 51732 w 720"/>
                  <a:gd name="T5" fmla="*/ 2609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a:latin typeface="+mj-lt"/>
                </a:endParaRPr>
              </a:p>
            </p:txBody>
          </p:sp>
        </p:grpSp>
        <p:grpSp>
          <p:nvGrpSpPr>
            <p:cNvPr id="152583" name="Group 9"/>
            <p:cNvGrpSpPr>
              <a:grpSpLocks/>
            </p:cNvGrpSpPr>
            <p:nvPr/>
          </p:nvGrpSpPr>
          <p:grpSpPr bwMode="auto">
            <a:xfrm>
              <a:off x="3304" y="1344"/>
              <a:ext cx="432" cy="441"/>
              <a:chOff x="2928" y="1776"/>
              <a:chExt cx="432" cy="441"/>
            </a:xfrm>
          </p:grpSpPr>
          <p:sp>
            <p:nvSpPr>
              <p:cNvPr id="152593" name="Rectangle 10"/>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p>
                <a:pPr eaLnBrk="0" hangingPunct="0"/>
                <a:endParaRPr lang="en-US">
                  <a:latin typeface="+mj-lt"/>
                </a:endParaRPr>
              </a:p>
            </p:txBody>
          </p:sp>
          <p:sp>
            <p:nvSpPr>
              <p:cNvPr id="152594" name="Freeform 11"/>
              <p:cNvSpPr>
                <a:spLocks/>
              </p:cNvSpPr>
              <p:nvPr/>
            </p:nvSpPr>
            <p:spPr bwMode="auto">
              <a:xfrm rot="3029958">
                <a:off x="2987" y="1873"/>
                <a:ext cx="364" cy="323"/>
              </a:xfrm>
              <a:custGeom>
                <a:avLst/>
                <a:gdLst>
                  <a:gd name="T0" fmla="*/ 0 w 720"/>
                  <a:gd name="T1" fmla="*/ 4 h 528"/>
                  <a:gd name="T2" fmla="*/ 1 w 720"/>
                  <a:gd name="T3" fmla="*/ 0 h 528"/>
                  <a:gd name="T4" fmla="*/ 1 w 720"/>
                  <a:gd name="T5" fmla="*/ 2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a:latin typeface="+mj-lt"/>
                </a:endParaRPr>
              </a:p>
            </p:txBody>
          </p:sp>
        </p:grpSp>
        <p:sp>
          <p:nvSpPr>
            <p:cNvPr id="152584" name="AutoShape 12"/>
            <p:cNvSpPr>
              <a:spLocks noChangeArrowheads="1"/>
            </p:cNvSpPr>
            <p:nvPr/>
          </p:nvSpPr>
          <p:spPr bwMode="auto">
            <a:xfrm>
              <a:off x="2536" y="1488"/>
              <a:ext cx="480"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latin typeface="+mj-lt"/>
              </a:endParaRPr>
            </a:p>
          </p:txBody>
        </p:sp>
        <p:grpSp>
          <p:nvGrpSpPr>
            <p:cNvPr id="152585" name="Group 13"/>
            <p:cNvGrpSpPr>
              <a:grpSpLocks/>
            </p:cNvGrpSpPr>
            <p:nvPr/>
          </p:nvGrpSpPr>
          <p:grpSpPr bwMode="auto">
            <a:xfrm rot="-1269191">
              <a:off x="1720" y="2064"/>
              <a:ext cx="584" cy="230"/>
              <a:chOff x="1536" y="2496"/>
              <a:chExt cx="1152" cy="384"/>
            </a:xfrm>
          </p:grpSpPr>
          <p:sp>
            <p:nvSpPr>
              <p:cNvPr id="152590" name="Oval 14"/>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p>
                <a:pPr eaLnBrk="0" hangingPunct="0"/>
                <a:endParaRPr lang="en-US">
                  <a:latin typeface="+mj-lt"/>
                </a:endParaRPr>
              </a:p>
            </p:txBody>
          </p:sp>
          <p:sp>
            <p:nvSpPr>
              <p:cNvPr id="152591" name="Line 15"/>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52592" name="Line 16"/>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grpSp>
        <p:grpSp>
          <p:nvGrpSpPr>
            <p:cNvPr id="152586" name="Group 17"/>
            <p:cNvGrpSpPr>
              <a:grpSpLocks/>
            </p:cNvGrpSpPr>
            <p:nvPr/>
          </p:nvGrpSpPr>
          <p:grpSpPr bwMode="auto">
            <a:xfrm rot="1035916">
              <a:off x="3208" y="2064"/>
              <a:ext cx="584" cy="230"/>
              <a:chOff x="1536" y="2496"/>
              <a:chExt cx="1152" cy="384"/>
            </a:xfrm>
          </p:grpSpPr>
          <p:sp>
            <p:nvSpPr>
              <p:cNvPr id="152587" name="Oval 18"/>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p>
                <a:pPr eaLnBrk="0" hangingPunct="0"/>
                <a:endParaRPr lang="en-US">
                  <a:latin typeface="+mj-lt"/>
                </a:endParaRPr>
              </a:p>
            </p:txBody>
          </p:sp>
          <p:sp>
            <p:nvSpPr>
              <p:cNvPr id="152588" name="Line 19"/>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52589" name="Line 20"/>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grpSp>
      </p:grpSp>
      <p:sp>
        <p:nvSpPr>
          <p:cNvPr id="1376277" name="Text Box 21"/>
          <p:cNvSpPr txBox="1">
            <a:spLocks noChangeArrowheads="1"/>
          </p:cNvSpPr>
          <p:nvPr/>
        </p:nvSpPr>
        <p:spPr bwMode="auto">
          <a:xfrm>
            <a:off x="1219200" y="5638800"/>
            <a:ext cx="69342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pPr algn="ctr">
              <a:spcBef>
                <a:spcPct val="50000"/>
              </a:spcBef>
            </a:pPr>
            <a:r>
              <a:rPr lang="en-US" sz="2400" dirty="0">
                <a:solidFill>
                  <a:srgbClr val="0033CC"/>
                </a:solidFill>
                <a:latin typeface="+mj-lt"/>
                <a:cs typeface="Times New Roman" charset="0"/>
              </a:rPr>
              <a:t>Corner location is equivariant </a:t>
            </a:r>
            <a:r>
              <a:rPr lang="en-US" sz="2400" dirty="0" err="1">
                <a:solidFill>
                  <a:srgbClr val="0033CC"/>
                </a:solidFill>
                <a:latin typeface="+mj-lt"/>
                <a:cs typeface="Times New Roman" charset="0"/>
              </a:rPr>
              <a:t>w.r.t.</a:t>
            </a:r>
            <a:r>
              <a:rPr lang="en-US" sz="2400" dirty="0">
                <a:solidFill>
                  <a:srgbClr val="0033CC"/>
                </a:solidFill>
                <a:latin typeface="+mj-lt"/>
                <a:cs typeface="Times New Roman" charset="0"/>
              </a:rPr>
              <a:t> image rotation</a:t>
            </a:r>
            <a:endParaRPr lang="ru-RU" sz="2400" dirty="0">
              <a:solidFill>
                <a:srgbClr val="0033CC"/>
              </a:solidFill>
              <a:latin typeface="+mj-lt"/>
              <a:cs typeface="Times New Roman" charset="0"/>
            </a:endParaRPr>
          </a:p>
        </p:txBody>
      </p:sp>
    </p:spTree>
    <p:extLst>
      <p:ext uri="{BB962C8B-B14F-4D97-AF65-F5344CB8AC3E}">
        <p14:creationId xmlns:p14="http://schemas.microsoft.com/office/powerpoint/2010/main" val="3728461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62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6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260" grpId="0"/>
      <p:bldP spid="137627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fontScale="90000"/>
          </a:bodyPr>
          <a:lstStyle/>
          <a:p>
            <a:r>
              <a:rPr lang="en-US"/>
              <a:t>Harris Detector: Invariance Properties</a:t>
            </a:r>
            <a:endParaRPr lang="ru-RU"/>
          </a:p>
        </p:txBody>
      </p:sp>
      <p:sp>
        <p:nvSpPr>
          <p:cNvPr id="39939" name="Rectangle 3"/>
          <p:cNvSpPr>
            <a:spLocks noGrp="1" noChangeArrowheads="1"/>
          </p:cNvSpPr>
          <p:nvPr>
            <p:ph type="body" idx="1"/>
          </p:nvPr>
        </p:nvSpPr>
        <p:spPr>
          <a:xfrm>
            <a:off x="609600" y="1371600"/>
            <a:ext cx="7772400" cy="4114800"/>
          </a:xfrm>
        </p:spPr>
        <p:txBody>
          <a:bodyPr/>
          <a:lstStyle/>
          <a:p>
            <a:r>
              <a:rPr lang="en-US"/>
              <a:t>Scaling</a:t>
            </a:r>
            <a:endParaRPr lang="ru-RU" dirty="0"/>
          </a:p>
        </p:txBody>
      </p:sp>
      <p:sp>
        <p:nvSpPr>
          <p:cNvPr id="1212427" name="Text Box 11"/>
          <p:cNvSpPr txBox="1">
            <a:spLocks noChangeArrowheads="1"/>
          </p:cNvSpPr>
          <p:nvPr/>
        </p:nvSpPr>
        <p:spPr bwMode="auto">
          <a:xfrm>
            <a:off x="5791200" y="4191000"/>
            <a:ext cx="2590800" cy="1373187"/>
          </a:xfrm>
          <a:prstGeom prst="rect">
            <a:avLst/>
          </a:prstGeom>
          <a:noFill/>
          <a:ln w="9525">
            <a:noFill/>
            <a:miter lim="800000"/>
            <a:headEnd/>
            <a:tailEnd/>
          </a:ln>
        </p:spPr>
        <p:txBody>
          <a:bodyPr>
            <a:spAutoFit/>
          </a:bodyPr>
          <a:lstStyle/>
          <a:p>
            <a:pPr eaLnBrk="1" hangingPunct="1">
              <a:spcBef>
                <a:spcPct val="50000"/>
              </a:spcBef>
            </a:pPr>
            <a:r>
              <a:rPr lang="en-US" dirty="0">
                <a:cs typeface="Times New Roman" pitchFamily="18" charset="0"/>
              </a:rPr>
              <a:t>All points will be classified as </a:t>
            </a:r>
            <a:r>
              <a:rPr lang="en-US" dirty="0">
                <a:solidFill>
                  <a:srgbClr val="0033CC"/>
                </a:solidFill>
                <a:cs typeface="Times New Roman" pitchFamily="18" charset="0"/>
              </a:rPr>
              <a:t>edges</a:t>
            </a:r>
            <a:endParaRPr lang="ru-RU" dirty="0">
              <a:solidFill>
                <a:srgbClr val="0033CC"/>
              </a:solidFill>
              <a:cs typeface="Times New Roman" pitchFamily="18" charset="0"/>
            </a:endParaRPr>
          </a:p>
        </p:txBody>
      </p:sp>
      <p:grpSp>
        <p:nvGrpSpPr>
          <p:cNvPr id="2" name="Group 17"/>
          <p:cNvGrpSpPr>
            <a:grpSpLocks/>
          </p:cNvGrpSpPr>
          <p:nvPr/>
        </p:nvGrpSpPr>
        <p:grpSpPr bwMode="auto">
          <a:xfrm>
            <a:off x="1690688" y="3132138"/>
            <a:ext cx="442912" cy="434975"/>
            <a:chOff x="4329" y="1733"/>
            <a:chExt cx="279" cy="274"/>
          </a:xfrm>
        </p:grpSpPr>
        <p:sp>
          <p:nvSpPr>
            <p:cNvPr id="39951" name="Freeform 4"/>
            <p:cNvSpPr>
              <a:spLocks/>
            </p:cNvSpPr>
            <p:nvPr/>
          </p:nvSpPr>
          <p:spPr bwMode="auto">
            <a:xfrm>
              <a:off x="4368" y="1799"/>
              <a:ext cx="240" cy="208"/>
            </a:xfrm>
            <a:custGeom>
              <a:avLst/>
              <a:gdLst>
                <a:gd name="T0" fmla="*/ 0 w 1728"/>
                <a:gd name="T1" fmla="*/ 34 h 1264"/>
                <a:gd name="T2" fmla="*/ 2 w 1728"/>
                <a:gd name="T3" fmla="*/ 11 h 1264"/>
                <a:gd name="T4" fmla="*/ 8 w 1728"/>
                <a:gd name="T5" fmla="*/ 2 h 1264"/>
                <a:gd name="T6" fmla="*/ 20 w 1728"/>
                <a:gd name="T7" fmla="*/ 0 h 1264"/>
                <a:gd name="T8" fmla="*/ 33 w 1728"/>
                <a:gd name="T9" fmla="*/ 4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a:solidFill>
                <a:schemeClr val="tx1"/>
              </a:solidFill>
              <a:round/>
              <a:headEnd/>
              <a:tailEnd/>
            </a:ln>
          </p:spPr>
          <p:txBody>
            <a:bodyPr/>
            <a:lstStyle/>
            <a:p>
              <a:endParaRPr lang="en-US"/>
            </a:p>
          </p:txBody>
        </p:sp>
        <p:sp>
          <p:nvSpPr>
            <p:cNvPr id="39952" name="Rectangle 5"/>
            <p:cNvSpPr>
              <a:spLocks noChangeArrowheads="1"/>
            </p:cNvSpPr>
            <p:nvPr/>
          </p:nvSpPr>
          <p:spPr bwMode="auto">
            <a:xfrm>
              <a:off x="4329" y="1733"/>
              <a:ext cx="240" cy="24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grpSp>
      <p:sp>
        <p:nvSpPr>
          <p:cNvPr id="39942" name="Text Box 12"/>
          <p:cNvSpPr txBox="1">
            <a:spLocks noChangeArrowheads="1"/>
          </p:cNvSpPr>
          <p:nvPr/>
        </p:nvSpPr>
        <p:spPr bwMode="auto">
          <a:xfrm>
            <a:off x="1502228" y="3581400"/>
            <a:ext cx="1600200" cy="519113"/>
          </a:xfrm>
          <a:prstGeom prst="rect">
            <a:avLst/>
          </a:prstGeom>
          <a:noFill/>
          <a:ln w="9525">
            <a:noFill/>
            <a:miter lim="800000"/>
            <a:headEnd/>
            <a:tailEnd/>
          </a:ln>
        </p:spPr>
        <p:txBody>
          <a:bodyPr>
            <a:spAutoFit/>
          </a:bodyPr>
          <a:lstStyle/>
          <a:p>
            <a:pPr eaLnBrk="1" hangingPunct="1">
              <a:spcBef>
                <a:spcPct val="50000"/>
              </a:spcBef>
            </a:pPr>
            <a:r>
              <a:rPr lang="en-US" dirty="0">
                <a:cs typeface="Times New Roman" pitchFamily="18" charset="0"/>
              </a:rPr>
              <a:t>Corner</a:t>
            </a:r>
            <a:endParaRPr lang="ru-RU" dirty="0">
              <a:cs typeface="Times New Roman" pitchFamily="18" charset="0"/>
            </a:endParaRPr>
          </a:p>
        </p:txBody>
      </p:sp>
      <p:sp>
        <p:nvSpPr>
          <p:cNvPr id="1212432" name="Text Box 16"/>
          <p:cNvSpPr txBox="1">
            <a:spLocks noChangeArrowheads="1"/>
          </p:cNvSpPr>
          <p:nvPr/>
        </p:nvSpPr>
        <p:spPr bwMode="auto">
          <a:xfrm>
            <a:off x="1219200" y="6100763"/>
            <a:ext cx="6934200" cy="466725"/>
          </a:xfrm>
          <a:prstGeom prst="rect">
            <a:avLst/>
          </a:prstGeom>
          <a:noFill/>
          <a:ln w="9525">
            <a:solidFill>
              <a:srgbClr val="FF0000"/>
            </a:solidFill>
            <a:miter lim="800000"/>
            <a:headEnd/>
            <a:tailEnd/>
          </a:ln>
        </p:spPr>
        <p:txBody>
          <a:bodyPr>
            <a:spAutoFit/>
          </a:bodyPr>
          <a:lstStyle/>
          <a:p>
            <a:pPr algn="ctr" eaLnBrk="1" hangingPunct="1">
              <a:spcBef>
                <a:spcPct val="50000"/>
              </a:spcBef>
            </a:pPr>
            <a:r>
              <a:rPr lang="en-US" sz="2400" i="1" dirty="0">
                <a:solidFill>
                  <a:srgbClr val="0033CC"/>
                </a:solidFill>
                <a:cs typeface="Times New Roman" pitchFamily="18" charset="0"/>
              </a:rPr>
              <a:t>Neither invariant nor equivariant </a:t>
            </a:r>
            <a:r>
              <a:rPr lang="en-US" sz="2400" dirty="0">
                <a:solidFill>
                  <a:srgbClr val="0033CC"/>
                </a:solidFill>
                <a:cs typeface="Times New Roman" pitchFamily="18" charset="0"/>
              </a:rPr>
              <a:t>to scaling</a:t>
            </a:r>
            <a:endParaRPr lang="ru-RU" sz="2400" dirty="0">
              <a:solidFill>
                <a:srgbClr val="0033CC"/>
              </a:solidFill>
              <a:cs typeface="Times New Roman" pitchFamily="18" charset="0"/>
            </a:endParaRPr>
          </a:p>
        </p:txBody>
      </p:sp>
      <p:grpSp>
        <p:nvGrpSpPr>
          <p:cNvPr id="3" name="Group 25"/>
          <p:cNvGrpSpPr>
            <a:grpSpLocks/>
          </p:cNvGrpSpPr>
          <p:nvPr/>
        </p:nvGrpSpPr>
        <p:grpSpPr bwMode="auto">
          <a:xfrm>
            <a:off x="3276600" y="2209800"/>
            <a:ext cx="5029200" cy="2159000"/>
            <a:chOff x="2064" y="1152"/>
            <a:chExt cx="3168" cy="1360"/>
          </a:xfrm>
        </p:grpSpPr>
        <p:grpSp>
          <p:nvGrpSpPr>
            <p:cNvPr id="4" name="Group 19"/>
            <p:cNvGrpSpPr>
              <a:grpSpLocks/>
            </p:cNvGrpSpPr>
            <p:nvPr/>
          </p:nvGrpSpPr>
          <p:grpSpPr bwMode="auto">
            <a:xfrm>
              <a:off x="2064" y="1248"/>
              <a:ext cx="3168" cy="1264"/>
              <a:chOff x="2064" y="1248"/>
              <a:chExt cx="3168" cy="1264"/>
            </a:xfrm>
          </p:grpSpPr>
          <p:sp>
            <p:nvSpPr>
              <p:cNvPr id="39949" name="Freeform 6"/>
              <p:cNvSpPr>
                <a:spLocks/>
              </p:cNvSpPr>
              <p:nvPr/>
            </p:nvSpPr>
            <p:spPr bwMode="auto">
              <a:xfrm>
                <a:off x="3504" y="1248"/>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p:spPr>
            <p:txBody>
              <a:bodyPr/>
              <a:lstStyle/>
              <a:p>
                <a:endParaRPr lang="en-US"/>
              </a:p>
            </p:txBody>
          </p:sp>
          <p:sp>
            <p:nvSpPr>
              <p:cNvPr id="39950" name="AutoShape 10"/>
              <p:cNvSpPr>
                <a:spLocks noChangeArrowheads="1"/>
              </p:cNvSpPr>
              <p:nvPr/>
            </p:nvSpPr>
            <p:spPr bwMode="auto">
              <a:xfrm>
                <a:off x="2064" y="1584"/>
                <a:ext cx="1056" cy="528"/>
              </a:xfrm>
              <a:custGeom>
                <a:avLst/>
                <a:gdLst>
                  <a:gd name="T0" fmla="*/ 2 w 21600"/>
                  <a:gd name="T1" fmla="*/ 0 h 21600"/>
                  <a:gd name="T2" fmla="*/ 0 w 21600"/>
                  <a:gd name="T3" fmla="*/ 0 h 21600"/>
                  <a:gd name="T4" fmla="*/ 2 w 21600"/>
                  <a:gd name="T5" fmla="*/ 0 h 21600"/>
                  <a:gd name="T6" fmla="*/ 3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p>
            </p:txBody>
          </p:sp>
        </p:grpSp>
        <p:sp>
          <p:nvSpPr>
            <p:cNvPr id="39946" name="Rectangle 22"/>
            <p:cNvSpPr>
              <a:spLocks noChangeArrowheads="1"/>
            </p:cNvSpPr>
            <p:nvPr/>
          </p:nvSpPr>
          <p:spPr bwMode="auto">
            <a:xfrm>
              <a:off x="4224" y="1152"/>
              <a:ext cx="240" cy="24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39947" name="Rectangle 23"/>
            <p:cNvSpPr>
              <a:spLocks noChangeArrowheads="1"/>
            </p:cNvSpPr>
            <p:nvPr/>
          </p:nvSpPr>
          <p:spPr bwMode="auto">
            <a:xfrm>
              <a:off x="3648" y="1296"/>
              <a:ext cx="240" cy="24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39948" name="Rectangle 24"/>
            <p:cNvSpPr>
              <a:spLocks noChangeArrowheads="1"/>
            </p:cNvSpPr>
            <p:nvPr/>
          </p:nvSpPr>
          <p:spPr bwMode="auto">
            <a:xfrm>
              <a:off x="3408" y="1824"/>
              <a:ext cx="240" cy="240"/>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41014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24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2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7" grpId="0" autoUpdateAnimBg="0"/>
      <p:bldP spid="12124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fld id="{B5BB2F60-7893-4155-8B4E-2870A9F79EDB}" type="datetime1">
              <a:rPr lang="en-US"/>
              <a:pPr>
                <a:defRPr/>
              </a:pPr>
              <a:t>11/24/2021</a:t>
            </a:fld>
            <a:endParaRPr lang="en-US" altLang="zh-CN"/>
          </a:p>
        </p:txBody>
      </p:sp>
      <p:sp>
        <p:nvSpPr>
          <p:cNvPr id="7" name="Slide Number Placeholder 5"/>
          <p:cNvSpPr>
            <a:spLocks noGrp="1"/>
          </p:cNvSpPr>
          <p:nvPr>
            <p:ph type="sldNum" sz="quarter" idx="12"/>
          </p:nvPr>
        </p:nvSpPr>
        <p:spPr/>
        <p:txBody>
          <a:bodyPr/>
          <a:lstStyle/>
          <a:p>
            <a:pPr>
              <a:defRPr/>
            </a:pPr>
            <a:fld id="{F0EF168D-0A40-4095-8567-47359EBBC84F}" type="slidenum">
              <a:rPr lang="en-US" altLang="zh-CN"/>
              <a:pPr>
                <a:defRPr/>
              </a:pPr>
              <a:t>65</a:t>
            </a:fld>
            <a:endParaRPr lang="en-US" altLang="zh-CN"/>
          </a:p>
        </p:txBody>
      </p:sp>
      <p:sp>
        <p:nvSpPr>
          <p:cNvPr id="12292" name="Rectangle 2"/>
          <p:cNvSpPr>
            <a:spLocks noGrp="1" noChangeArrowheads="1"/>
          </p:cNvSpPr>
          <p:nvPr>
            <p:ph type="title"/>
          </p:nvPr>
        </p:nvSpPr>
        <p:spPr/>
        <p:txBody>
          <a:bodyPr/>
          <a:lstStyle/>
          <a:p>
            <a:pPr eaLnBrk="1" hangingPunct="1"/>
            <a:r>
              <a:rPr lang="en-US"/>
              <a:t>SIFT: Motivation</a:t>
            </a:r>
          </a:p>
        </p:txBody>
      </p:sp>
      <p:sp>
        <p:nvSpPr>
          <p:cNvPr id="12293" name="Rectangle 3"/>
          <p:cNvSpPr>
            <a:spLocks noGrp="1" noChangeArrowheads="1"/>
          </p:cNvSpPr>
          <p:nvPr>
            <p:ph type="body" idx="1"/>
          </p:nvPr>
        </p:nvSpPr>
        <p:spPr>
          <a:xfrm>
            <a:off x="457200" y="1600200"/>
            <a:ext cx="8229600" cy="4038600"/>
          </a:xfrm>
        </p:spPr>
        <p:txBody>
          <a:bodyPr/>
          <a:lstStyle/>
          <a:p>
            <a:pPr eaLnBrk="1" hangingPunct="1">
              <a:lnSpc>
                <a:spcPct val="90000"/>
              </a:lnSpc>
            </a:pPr>
            <a:r>
              <a:rPr lang="en-US" sz="2600"/>
              <a:t>The Harris operator is not invariant to scale and  correlation is not invariant to rotation</a:t>
            </a:r>
            <a:r>
              <a:rPr lang="en-US" sz="2600" baseline="30000"/>
              <a:t>1.</a:t>
            </a:r>
          </a:p>
          <a:p>
            <a:pPr eaLnBrk="1" hangingPunct="1">
              <a:lnSpc>
                <a:spcPct val="90000"/>
              </a:lnSpc>
            </a:pPr>
            <a:endParaRPr lang="en-US" sz="2600" baseline="30000"/>
          </a:p>
          <a:p>
            <a:pPr eaLnBrk="1" hangingPunct="1">
              <a:lnSpc>
                <a:spcPct val="90000"/>
              </a:lnSpc>
            </a:pPr>
            <a:r>
              <a:rPr lang="en-US" sz="2600"/>
              <a:t>For better image matching, Lowe’s goal was to develop an interest operator that is invariant to scale and rotation.</a:t>
            </a:r>
          </a:p>
          <a:p>
            <a:pPr eaLnBrk="1" hangingPunct="1">
              <a:lnSpc>
                <a:spcPct val="90000"/>
              </a:lnSpc>
            </a:pPr>
            <a:endParaRPr lang="en-US" sz="2600"/>
          </a:p>
          <a:p>
            <a:pPr eaLnBrk="1" hangingPunct="1">
              <a:lnSpc>
                <a:spcPct val="90000"/>
              </a:lnSpc>
            </a:pPr>
            <a:r>
              <a:rPr lang="en-US" sz="2600"/>
              <a:t>Also, Lowe aimed to create a </a:t>
            </a:r>
            <a:r>
              <a:rPr lang="en-US" sz="2600">
                <a:solidFill>
                  <a:srgbClr val="FF0000"/>
                </a:solidFill>
              </a:rPr>
              <a:t>descriptor</a:t>
            </a:r>
            <a:r>
              <a:rPr lang="en-US" sz="2600"/>
              <a:t> that was robust to the variations corresponding to typical viewing conditions. </a:t>
            </a:r>
            <a:r>
              <a:rPr lang="en-US" sz="2600">
                <a:solidFill>
                  <a:srgbClr val="FF0000"/>
                </a:solidFill>
              </a:rPr>
              <a:t>The descriptor is the most-used part of SIFT.</a:t>
            </a:r>
            <a:endParaRPr lang="en-US" sz="2600"/>
          </a:p>
          <a:p>
            <a:pPr eaLnBrk="1" hangingPunct="1">
              <a:lnSpc>
                <a:spcPct val="90000"/>
              </a:lnSpc>
            </a:pPr>
            <a:endParaRPr lang="en-US" sz="2600"/>
          </a:p>
          <a:p>
            <a:pPr eaLnBrk="1" hangingPunct="1">
              <a:lnSpc>
                <a:spcPct val="90000"/>
              </a:lnSpc>
            </a:pPr>
            <a:endParaRPr lang="en-US" sz="2600"/>
          </a:p>
        </p:txBody>
      </p:sp>
      <p:sp>
        <p:nvSpPr>
          <p:cNvPr id="12294" name="Text Box 4"/>
          <p:cNvSpPr txBox="1">
            <a:spLocks noChangeArrowheads="1"/>
          </p:cNvSpPr>
          <p:nvPr/>
        </p:nvSpPr>
        <p:spPr bwMode="auto">
          <a:xfrm>
            <a:off x="409575" y="5781675"/>
            <a:ext cx="7977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baseline="30000">
                <a:latin typeface="Arial" charset="0"/>
              </a:rPr>
              <a:t>1</a:t>
            </a:r>
            <a:r>
              <a:rPr lang="en-US">
                <a:latin typeface="Arial" charset="0"/>
              </a:rPr>
              <a:t>But Schmid and Mohr developed a rotation invariant descriptor for it in 1997.</a:t>
            </a:r>
          </a:p>
        </p:txBody>
      </p:sp>
    </p:spTree>
    <p:extLst>
      <p:ext uri="{BB962C8B-B14F-4D97-AF65-F5344CB8AC3E}">
        <p14:creationId xmlns:p14="http://schemas.microsoft.com/office/powerpoint/2010/main" val="925224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fld id="{ED345D88-27B3-4075-9B81-677A8959E3A0}" type="datetime1">
              <a:rPr lang="en-US"/>
              <a:pPr>
                <a:defRPr/>
              </a:pPr>
              <a:t>11/24/2021</a:t>
            </a:fld>
            <a:endParaRPr lang="en-US" altLang="zh-CN"/>
          </a:p>
        </p:txBody>
      </p:sp>
      <p:sp>
        <p:nvSpPr>
          <p:cNvPr id="8" name="Slide Number Placeholder 6"/>
          <p:cNvSpPr>
            <a:spLocks noGrp="1"/>
          </p:cNvSpPr>
          <p:nvPr>
            <p:ph type="sldNum" sz="quarter" idx="12"/>
          </p:nvPr>
        </p:nvSpPr>
        <p:spPr/>
        <p:txBody>
          <a:bodyPr/>
          <a:lstStyle/>
          <a:p>
            <a:pPr>
              <a:defRPr/>
            </a:pPr>
            <a:fld id="{CD9E674A-453B-41C5-8E45-9665A118B00F}" type="slidenum">
              <a:rPr lang="en-US" altLang="zh-CN"/>
              <a:pPr>
                <a:defRPr/>
              </a:pPr>
              <a:t>66</a:t>
            </a:fld>
            <a:endParaRPr lang="en-US" altLang="zh-CN"/>
          </a:p>
        </p:txBody>
      </p:sp>
      <p:sp>
        <p:nvSpPr>
          <p:cNvPr id="13316" name="Rectangle 2"/>
          <p:cNvSpPr>
            <a:spLocks noGrp="1" noChangeArrowheads="1"/>
          </p:cNvSpPr>
          <p:nvPr>
            <p:ph type="title"/>
          </p:nvPr>
        </p:nvSpPr>
        <p:spPr/>
        <p:txBody>
          <a:bodyPr/>
          <a:lstStyle/>
          <a:p>
            <a:pPr eaLnBrk="1" hangingPunct="1"/>
            <a:r>
              <a:rPr lang="en-US" altLang="zh-CN"/>
              <a:t>Idea of SIFT </a:t>
            </a:r>
          </a:p>
        </p:txBody>
      </p:sp>
      <p:sp>
        <p:nvSpPr>
          <p:cNvPr id="13317" name="Rectangle 3"/>
          <p:cNvSpPr>
            <a:spLocks noGrp="1" noChangeArrowheads="1"/>
          </p:cNvSpPr>
          <p:nvPr>
            <p:ph type="body" sz="half" idx="1"/>
          </p:nvPr>
        </p:nvSpPr>
        <p:spPr>
          <a:xfrm>
            <a:off x="533400" y="1295400"/>
            <a:ext cx="8001000" cy="1600200"/>
          </a:xfrm>
        </p:spPr>
        <p:txBody>
          <a:bodyPr/>
          <a:lstStyle/>
          <a:p>
            <a:pPr marL="0" indent="0" eaLnBrk="1" hangingPunct="1"/>
            <a:r>
              <a:rPr lang="en-US" altLang="zh-CN" sz="2600"/>
              <a:t> Image content is transformed into local feature coordinates that are invariant to translation, rotation, scale, and other imaging parameters</a:t>
            </a:r>
          </a:p>
        </p:txBody>
      </p:sp>
      <p:pic>
        <p:nvPicPr>
          <p:cNvPr id="13318" name="Picture 4" descr="sift-fea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 y="2846388"/>
            <a:ext cx="8004175" cy="3138487"/>
          </a:xfrm>
          <a:noFill/>
        </p:spPr>
      </p:pic>
      <p:sp>
        <p:nvSpPr>
          <p:cNvPr id="13319" name="Text Box 5"/>
          <p:cNvSpPr txBox="1">
            <a:spLocks noChangeArrowheads="1"/>
          </p:cNvSpPr>
          <p:nvPr/>
        </p:nvSpPr>
        <p:spPr bwMode="auto">
          <a:xfrm>
            <a:off x="3733800" y="5867400"/>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r>
              <a:rPr lang="en-US" altLang="zh-CN" b="1">
                <a:latin typeface="Arial" charset="0"/>
              </a:rPr>
              <a:t>SIFT Features</a:t>
            </a:r>
          </a:p>
        </p:txBody>
      </p:sp>
    </p:spTree>
    <p:extLst>
      <p:ext uri="{BB962C8B-B14F-4D97-AF65-F5344CB8AC3E}">
        <p14:creationId xmlns:p14="http://schemas.microsoft.com/office/powerpoint/2010/main" val="2451302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5D50683-64EF-4FC2-8652-9F76F19F5051}" type="datetime1">
              <a:rPr lang="en-US"/>
              <a:pPr>
                <a:defRPr/>
              </a:pPr>
              <a:t>11/24/2021</a:t>
            </a:fld>
            <a:endParaRPr lang="en-US" altLang="zh-CN"/>
          </a:p>
        </p:txBody>
      </p:sp>
      <p:sp>
        <p:nvSpPr>
          <p:cNvPr id="6" name="Slide Number Placeholder 5"/>
          <p:cNvSpPr>
            <a:spLocks noGrp="1"/>
          </p:cNvSpPr>
          <p:nvPr>
            <p:ph type="sldNum" sz="quarter" idx="12"/>
          </p:nvPr>
        </p:nvSpPr>
        <p:spPr/>
        <p:txBody>
          <a:bodyPr/>
          <a:lstStyle/>
          <a:p>
            <a:pPr>
              <a:defRPr/>
            </a:pPr>
            <a:fld id="{88008866-2F27-4E61-880D-50A7609CA9F9}" type="slidenum">
              <a:rPr lang="en-US" altLang="zh-CN"/>
              <a:pPr>
                <a:defRPr/>
              </a:pPr>
              <a:t>67</a:t>
            </a:fld>
            <a:endParaRPr lang="en-US" altLang="zh-CN"/>
          </a:p>
        </p:txBody>
      </p:sp>
      <p:sp>
        <p:nvSpPr>
          <p:cNvPr id="14340" name="Rectangle 2"/>
          <p:cNvSpPr>
            <a:spLocks noGrp="1" noChangeArrowheads="1"/>
          </p:cNvSpPr>
          <p:nvPr>
            <p:ph type="title"/>
          </p:nvPr>
        </p:nvSpPr>
        <p:spPr/>
        <p:txBody>
          <a:bodyPr/>
          <a:lstStyle/>
          <a:p>
            <a:pPr eaLnBrk="1" hangingPunct="1"/>
            <a:r>
              <a:rPr lang="en-US" altLang="zh-CN" sz="3800"/>
              <a:t>Claimed Advantages of SIFT  </a:t>
            </a:r>
          </a:p>
        </p:txBody>
      </p:sp>
      <p:sp>
        <p:nvSpPr>
          <p:cNvPr id="14341" name="Rectangle 3"/>
          <p:cNvSpPr>
            <a:spLocks noGrp="1" noChangeArrowheads="1"/>
          </p:cNvSpPr>
          <p:nvPr>
            <p:ph type="body" idx="1"/>
          </p:nvPr>
        </p:nvSpPr>
        <p:spPr/>
        <p:txBody>
          <a:bodyPr/>
          <a:lstStyle/>
          <a:p>
            <a:pPr eaLnBrk="1" hangingPunct="1">
              <a:lnSpc>
                <a:spcPct val="90000"/>
              </a:lnSpc>
              <a:spcBef>
                <a:spcPct val="50000"/>
              </a:spcBef>
            </a:pPr>
            <a:r>
              <a:rPr lang="en-US" altLang="zh-CN" sz="2600" b="1"/>
              <a:t>Locality:</a:t>
            </a:r>
            <a:r>
              <a:rPr lang="en-US" altLang="zh-CN" sz="2600"/>
              <a:t> features are local, so robust to occlusion and clutter (no prior segmentation)</a:t>
            </a:r>
          </a:p>
          <a:p>
            <a:pPr eaLnBrk="1" hangingPunct="1">
              <a:lnSpc>
                <a:spcPct val="90000"/>
              </a:lnSpc>
              <a:spcBef>
                <a:spcPct val="50000"/>
              </a:spcBef>
            </a:pPr>
            <a:r>
              <a:rPr lang="en-US" altLang="zh-CN" sz="2600" b="1"/>
              <a:t>Distinctiveness:</a:t>
            </a:r>
            <a:r>
              <a:rPr lang="en-US" altLang="zh-CN" sz="2600"/>
              <a:t> individual features can be matched to a large database of objects</a:t>
            </a:r>
          </a:p>
          <a:p>
            <a:pPr eaLnBrk="1" hangingPunct="1">
              <a:lnSpc>
                <a:spcPct val="90000"/>
              </a:lnSpc>
              <a:spcBef>
                <a:spcPct val="50000"/>
              </a:spcBef>
            </a:pPr>
            <a:r>
              <a:rPr lang="en-US" altLang="zh-CN" sz="2600" b="1"/>
              <a:t>Quantity:</a:t>
            </a:r>
            <a:r>
              <a:rPr lang="en-US" altLang="zh-CN" sz="2600"/>
              <a:t> many features can be generated for even small objects</a:t>
            </a:r>
          </a:p>
          <a:p>
            <a:pPr eaLnBrk="1" hangingPunct="1">
              <a:lnSpc>
                <a:spcPct val="90000"/>
              </a:lnSpc>
              <a:spcBef>
                <a:spcPct val="50000"/>
              </a:spcBef>
            </a:pPr>
            <a:r>
              <a:rPr lang="en-US" altLang="zh-CN" sz="2600" b="1"/>
              <a:t>Efficiency:</a:t>
            </a:r>
            <a:r>
              <a:rPr lang="en-US" altLang="zh-CN" sz="2600"/>
              <a:t> close to real-time performance</a:t>
            </a:r>
          </a:p>
          <a:p>
            <a:pPr eaLnBrk="1" hangingPunct="1">
              <a:lnSpc>
                <a:spcPct val="90000"/>
              </a:lnSpc>
              <a:spcBef>
                <a:spcPct val="50000"/>
              </a:spcBef>
            </a:pPr>
            <a:r>
              <a:rPr lang="en-US" altLang="zh-CN" sz="2600" b="1"/>
              <a:t>Extensibility:</a:t>
            </a:r>
            <a:r>
              <a:rPr lang="en-US" altLang="zh-CN" sz="2600"/>
              <a:t> can easily be extended to wide range of differing feature types, with each adding robustness</a:t>
            </a:r>
          </a:p>
        </p:txBody>
      </p:sp>
    </p:spTree>
    <p:extLst>
      <p:ext uri="{BB962C8B-B14F-4D97-AF65-F5344CB8AC3E}">
        <p14:creationId xmlns:p14="http://schemas.microsoft.com/office/powerpoint/2010/main" val="3771856373"/>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fld id="{0B19CF72-8061-45B4-8625-6B62601D91C6}" type="datetime1">
              <a:rPr lang="en-US"/>
              <a:pPr>
                <a:defRPr/>
              </a:pPr>
              <a:t>11/24/2021</a:t>
            </a:fld>
            <a:endParaRPr lang="en-US" altLang="zh-CN"/>
          </a:p>
        </p:txBody>
      </p:sp>
      <p:sp>
        <p:nvSpPr>
          <p:cNvPr id="10" name="Slide Number Placeholder 5"/>
          <p:cNvSpPr>
            <a:spLocks noGrp="1"/>
          </p:cNvSpPr>
          <p:nvPr>
            <p:ph type="sldNum" sz="quarter" idx="12"/>
          </p:nvPr>
        </p:nvSpPr>
        <p:spPr/>
        <p:txBody>
          <a:bodyPr/>
          <a:lstStyle/>
          <a:p>
            <a:pPr>
              <a:defRPr/>
            </a:pPr>
            <a:fld id="{AB7D9814-8761-4795-92E4-F8DCEB53031E}" type="slidenum">
              <a:rPr lang="en-US" altLang="zh-CN"/>
              <a:pPr>
                <a:defRPr/>
              </a:pPr>
              <a:t>68</a:t>
            </a:fld>
            <a:endParaRPr lang="en-US" altLang="zh-CN"/>
          </a:p>
        </p:txBody>
      </p:sp>
      <p:sp>
        <p:nvSpPr>
          <p:cNvPr id="15364" name="Rectangle 2"/>
          <p:cNvSpPr>
            <a:spLocks noGrp="1" noChangeArrowheads="1"/>
          </p:cNvSpPr>
          <p:nvPr>
            <p:ph type="title"/>
          </p:nvPr>
        </p:nvSpPr>
        <p:spPr/>
        <p:txBody>
          <a:bodyPr/>
          <a:lstStyle/>
          <a:p>
            <a:pPr eaLnBrk="1" hangingPunct="1"/>
            <a:r>
              <a:rPr lang="en-US"/>
              <a:t>Overall Procedure at a High Level</a:t>
            </a:r>
          </a:p>
        </p:txBody>
      </p:sp>
      <p:sp>
        <p:nvSpPr>
          <p:cNvPr id="15365" name="Text Box 4"/>
          <p:cNvSpPr txBox="1">
            <a:spLocks noChangeArrowheads="1"/>
          </p:cNvSpPr>
          <p:nvPr/>
        </p:nvSpPr>
        <p:spPr bwMode="auto">
          <a:xfrm>
            <a:off x="533400" y="1066800"/>
            <a:ext cx="55165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buFontTx/>
              <a:buAutoNum type="arabicPeriod"/>
            </a:pPr>
            <a:r>
              <a:rPr lang="en-US" sz="2800">
                <a:solidFill>
                  <a:srgbClr val="FF3300"/>
                </a:solidFill>
                <a:latin typeface="Arial" charset="0"/>
              </a:rPr>
              <a:t> Scale-space extrema detection</a:t>
            </a:r>
          </a:p>
          <a:p>
            <a:pPr eaLnBrk="1" hangingPunct="1">
              <a:buFontTx/>
              <a:buAutoNum type="arabicPeriod"/>
            </a:pPr>
            <a:endParaRPr lang="en-US" sz="2800">
              <a:solidFill>
                <a:srgbClr val="FF3300"/>
              </a:solidFill>
              <a:latin typeface="Arial" charset="0"/>
            </a:endParaRPr>
          </a:p>
          <a:p>
            <a:pPr eaLnBrk="1" hangingPunct="1">
              <a:buFontTx/>
              <a:buAutoNum type="arabicPeriod"/>
            </a:pPr>
            <a:endParaRPr lang="en-US" sz="2800">
              <a:solidFill>
                <a:srgbClr val="FF3300"/>
              </a:solidFill>
              <a:latin typeface="Arial" charset="0"/>
            </a:endParaRPr>
          </a:p>
          <a:p>
            <a:pPr eaLnBrk="1" hangingPunct="1">
              <a:buFontTx/>
              <a:buAutoNum type="arabicPeriod"/>
            </a:pPr>
            <a:r>
              <a:rPr lang="en-US" sz="2800">
                <a:solidFill>
                  <a:srgbClr val="FF3300"/>
                </a:solidFill>
                <a:latin typeface="Arial" charset="0"/>
              </a:rPr>
              <a:t> Keypoint localization</a:t>
            </a:r>
          </a:p>
          <a:p>
            <a:pPr eaLnBrk="1" hangingPunct="1">
              <a:buFontTx/>
              <a:buAutoNum type="arabicPeriod"/>
            </a:pPr>
            <a:endParaRPr lang="en-US" sz="2800">
              <a:solidFill>
                <a:srgbClr val="FF3300"/>
              </a:solidFill>
              <a:latin typeface="Arial" charset="0"/>
            </a:endParaRPr>
          </a:p>
          <a:p>
            <a:pPr eaLnBrk="1" hangingPunct="1">
              <a:buFontTx/>
              <a:buAutoNum type="arabicPeriod"/>
            </a:pPr>
            <a:endParaRPr lang="en-US" sz="2800">
              <a:solidFill>
                <a:srgbClr val="FF3300"/>
              </a:solidFill>
              <a:latin typeface="Arial" charset="0"/>
            </a:endParaRPr>
          </a:p>
          <a:p>
            <a:pPr eaLnBrk="1" hangingPunct="1">
              <a:buFontTx/>
              <a:buAutoNum type="arabicPeriod"/>
            </a:pPr>
            <a:r>
              <a:rPr lang="en-US" sz="2800">
                <a:solidFill>
                  <a:srgbClr val="FF3300"/>
                </a:solidFill>
                <a:latin typeface="Arial" charset="0"/>
              </a:rPr>
              <a:t> Orientation assignment</a:t>
            </a:r>
          </a:p>
          <a:p>
            <a:pPr eaLnBrk="1" hangingPunct="1">
              <a:buFontTx/>
              <a:buAutoNum type="arabicPeriod"/>
            </a:pPr>
            <a:endParaRPr lang="en-US" sz="2800">
              <a:solidFill>
                <a:srgbClr val="FF3300"/>
              </a:solidFill>
              <a:latin typeface="Arial" charset="0"/>
            </a:endParaRPr>
          </a:p>
          <a:p>
            <a:pPr eaLnBrk="1" hangingPunct="1">
              <a:buFontTx/>
              <a:buAutoNum type="arabicPeriod"/>
            </a:pPr>
            <a:endParaRPr lang="en-US" sz="2800">
              <a:solidFill>
                <a:srgbClr val="FF3300"/>
              </a:solidFill>
              <a:latin typeface="Arial" charset="0"/>
            </a:endParaRPr>
          </a:p>
          <a:p>
            <a:pPr eaLnBrk="1" hangingPunct="1">
              <a:buFontTx/>
              <a:buAutoNum type="arabicPeriod"/>
            </a:pPr>
            <a:r>
              <a:rPr lang="en-US" sz="2800">
                <a:solidFill>
                  <a:srgbClr val="FF3300"/>
                </a:solidFill>
                <a:latin typeface="Arial" charset="0"/>
              </a:rPr>
              <a:t> Keypoint description</a:t>
            </a:r>
          </a:p>
        </p:txBody>
      </p:sp>
      <p:sp>
        <p:nvSpPr>
          <p:cNvPr id="15366" name="Text Box 5"/>
          <p:cNvSpPr txBox="1">
            <a:spLocks noChangeArrowheads="1"/>
          </p:cNvSpPr>
          <p:nvPr/>
        </p:nvSpPr>
        <p:spPr bwMode="auto">
          <a:xfrm>
            <a:off x="974725" y="1716088"/>
            <a:ext cx="679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sz="2400">
                <a:latin typeface="Arial" charset="0"/>
              </a:rPr>
              <a:t>Search over multiple scales and image locations.</a:t>
            </a:r>
          </a:p>
        </p:txBody>
      </p:sp>
      <p:sp>
        <p:nvSpPr>
          <p:cNvPr id="15367" name="Text Box 6"/>
          <p:cNvSpPr txBox="1">
            <a:spLocks noChangeArrowheads="1"/>
          </p:cNvSpPr>
          <p:nvPr/>
        </p:nvSpPr>
        <p:spPr bwMode="auto">
          <a:xfrm>
            <a:off x="1066800" y="2819400"/>
            <a:ext cx="6794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sz="2400">
                <a:latin typeface="Arial" charset="0"/>
              </a:rPr>
              <a:t>Fit a model to detrmine location and scale.</a:t>
            </a:r>
          </a:p>
          <a:p>
            <a:pPr eaLnBrk="1" hangingPunct="1"/>
            <a:r>
              <a:rPr lang="en-US" sz="2400">
                <a:latin typeface="Arial" charset="0"/>
              </a:rPr>
              <a:t>Select keypoints based on a measure of stability.</a:t>
            </a:r>
          </a:p>
        </p:txBody>
      </p:sp>
      <p:sp>
        <p:nvSpPr>
          <p:cNvPr id="15368" name="Text Box 8"/>
          <p:cNvSpPr txBox="1">
            <a:spLocks noChangeArrowheads="1"/>
          </p:cNvSpPr>
          <p:nvPr/>
        </p:nvSpPr>
        <p:spPr bwMode="auto">
          <a:xfrm>
            <a:off x="1050925" y="4154488"/>
            <a:ext cx="737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sz="2400">
                <a:latin typeface="Arial" charset="0"/>
              </a:rPr>
              <a:t>Compute best orientation(s) for each keypoint region.</a:t>
            </a:r>
          </a:p>
        </p:txBody>
      </p:sp>
      <p:sp>
        <p:nvSpPr>
          <p:cNvPr id="15369" name="Text Box 9"/>
          <p:cNvSpPr txBox="1">
            <a:spLocks noChangeArrowheads="1"/>
          </p:cNvSpPr>
          <p:nvPr/>
        </p:nvSpPr>
        <p:spPr bwMode="auto">
          <a:xfrm>
            <a:off x="974725" y="5297488"/>
            <a:ext cx="7747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sz="2400">
                <a:latin typeface="Arial" charset="0"/>
              </a:rPr>
              <a:t>Use local image gradients at selected scale and rotation</a:t>
            </a:r>
          </a:p>
          <a:p>
            <a:pPr eaLnBrk="1" hangingPunct="1"/>
            <a:r>
              <a:rPr lang="en-US" sz="2400">
                <a:latin typeface="Arial" charset="0"/>
              </a:rPr>
              <a:t>to describe each keypoint region.</a:t>
            </a:r>
          </a:p>
        </p:txBody>
      </p:sp>
    </p:spTree>
    <p:extLst>
      <p:ext uri="{BB962C8B-B14F-4D97-AF65-F5344CB8AC3E}">
        <p14:creationId xmlns:p14="http://schemas.microsoft.com/office/powerpoint/2010/main" val="540355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Constructing the Scale Space</a:t>
            </a:r>
          </a:p>
        </p:txBody>
      </p:sp>
      <p:sp>
        <p:nvSpPr>
          <p:cNvPr id="3" name="Content Placeholder 2"/>
          <p:cNvSpPr>
            <a:spLocks noGrp="1"/>
          </p:cNvSpPr>
          <p:nvPr>
            <p:ph idx="1"/>
          </p:nvPr>
        </p:nvSpPr>
        <p:spPr/>
        <p:txBody>
          <a:bodyPr>
            <a:normAutofit fontScale="92500"/>
          </a:bodyPr>
          <a:lstStyle/>
          <a:p>
            <a:r>
              <a:rPr lang="en-US" dirty="0"/>
              <a:t>use the Gaussian Blurring technique to reduce the noise in an image.</a:t>
            </a:r>
          </a:p>
          <a:p>
            <a:r>
              <a:rPr lang="en-US" i="1" dirty="0"/>
              <a:t>Scale space is a collection of images having different scales, generated from a single image.</a:t>
            </a:r>
          </a:p>
          <a:p>
            <a:r>
              <a:rPr lang="en-US" i="1" dirty="0"/>
              <a:t>images of multiple scales (often represented by σ)</a:t>
            </a:r>
          </a:p>
          <a:p>
            <a:r>
              <a:rPr lang="en-US" dirty="0"/>
              <a:t>To create a new set of images of different scales, take the original image and reduce the scale by half. </a:t>
            </a:r>
          </a:p>
          <a:p>
            <a:pPr lvl="1"/>
            <a:r>
              <a:rPr lang="en-US" dirty="0"/>
              <a:t>For each new image, create blur versions</a:t>
            </a:r>
          </a:p>
        </p:txBody>
      </p:sp>
    </p:spTree>
    <p:extLst>
      <p:ext uri="{BB962C8B-B14F-4D97-AF65-F5344CB8AC3E}">
        <p14:creationId xmlns:p14="http://schemas.microsoft.com/office/powerpoint/2010/main" val="93898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4" y="1524000"/>
            <a:ext cx="55721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683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quarter" idx="10"/>
          </p:nvPr>
        </p:nvSpPr>
        <p:spPr/>
        <p:txBody>
          <a:bodyPr/>
          <a:lstStyle/>
          <a:p>
            <a:pPr>
              <a:defRPr/>
            </a:pPr>
            <a:fld id="{E0275952-4228-4C07-B8AB-A655ACF36EB8}" type="datetime1">
              <a:rPr lang="en-US"/>
              <a:pPr>
                <a:defRPr/>
              </a:pPr>
              <a:t>11/24/2021</a:t>
            </a:fld>
            <a:endParaRPr lang="en-US" altLang="zh-CN"/>
          </a:p>
        </p:txBody>
      </p:sp>
      <p:sp>
        <p:nvSpPr>
          <p:cNvPr id="12" name="Slide Number Placeholder 4"/>
          <p:cNvSpPr>
            <a:spLocks noGrp="1"/>
          </p:cNvSpPr>
          <p:nvPr>
            <p:ph type="sldNum" sz="quarter" idx="12"/>
          </p:nvPr>
        </p:nvSpPr>
        <p:spPr/>
        <p:txBody>
          <a:bodyPr/>
          <a:lstStyle/>
          <a:p>
            <a:pPr>
              <a:defRPr/>
            </a:pPr>
            <a:fld id="{16846714-6626-44FE-8DDE-D6E91C64A3F6}" type="slidenum">
              <a:rPr lang="en-US" altLang="zh-CN"/>
              <a:pPr>
                <a:defRPr/>
              </a:pPr>
              <a:t>70</a:t>
            </a:fld>
            <a:endParaRPr lang="en-US" altLang="zh-CN"/>
          </a:p>
        </p:txBody>
      </p:sp>
      <p:pic>
        <p:nvPicPr>
          <p:cNvPr id="20484" name="Picture 2" descr="vg-gauss-eigh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389188"/>
            <a:ext cx="78898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3" descr="vg-gauss-qu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125" y="1895475"/>
            <a:ext cx="15652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 descr="vg-gauss-hal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914400"/>
            <a:ext cx="3132138"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5"/>
          <p:cNvSpPr>
            <a:spLocks noGrp="1" noChangeArrowheads="1"/>
          </p:cNvSpPr>
          <p:nvPr>
            <p:ph type="title"/>
          </p:nvPr>
        </p:nvSpPr>
        <p:spPr>
          <a:xfrm>
            <a:off x="762000" y="304800"/>
            <a:ext cx="7924800" cy="838200"/>
          </a:xfrm>
        </p:spPr>
        <p:txBody>
          <a:bodyPr/>
          <a:lstStyle/>
          <a:p>
            <a:pPr eaLnBrk="1" hangingPunct="1"/>
            <a:r>
              <a:rPr lang="en-US" sz="2800"/>
              <a:t>Example: Subsampling with Gaussian pre-filtering</a:t>
            </a:r>
          </a:p>
        </p:txBody>
      </p:sp>
      <p:sp>
        <p:nvSpPr>
          <p:cNvPr id="20488" name="Text Box 6"/>
          <p:cNvSpPr txBox="1">
            <a:spLocks noChangeArrowheads="1"/>
          </p:cNvSpPr>
          <p:nvPr/>
        </p:nvSpPr>
        <p:spPr bwMode="auto">
          <a:xfrm>
            <a:off x="5395913" y="40132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r>
              <a:rPr lang="en-US" sz="2400">
                <a:latin typeface="Arial" charset="0"/>
              </a:rPr>
              <a:t>G 1/4</a:t>
            </a:r>
          </a:p>
        </p:txBody>
      </p:sp>
      <p:sp>
        <p:nvSpPr>
          <p:cNvPr id="20489" name="Text Box 7"/>
          <p:cNvSpPr txBox="1">
            <a:spLocks noChangeArrowheads="1"/>
          </p:cNvSpPr>
          <p:nvPr/>
        </p:nvSpPr>
        <p:spPr bwMode="auto">
          <a:xfrm>
            <a:off x="7072313" y="34163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r>
              <a:rPr lang="en-US" sz="2400">
                <a:latin typeface="Arial" charset="0"/>
              </a:rPr>
              <a:t>G 1/8</a:t>
            </a:r>
          </a:p>
        </p:txBody>
      </p:sp>
      <p:sp>
        <p:nvSpPr>
          <p:cNvPr id="20490" name="Text Box 8"/>
          <p:cNvSpPr txBox="1">
            <a:spLocks noChangeArrowheads="1"/>
          </p:cNvSpPr>
          <p:nvPr/>
        </p:nvSpPr>
        <p:spPr bwMode="auto">
          <a:xfrm>
            <a:off x="1905000" y="5105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r>
              <a:rPr lang="en-US" sz="2400">
                <a:latin typeface="Arial" charset="0"/>
              </a:rPr>
              <a:t>Gaussian 1/2</a:t>
            </a:r>
          </a:p>
        </p:txBody>
      </p:sp>
      <p:sp>
        <p:nvSpPr>
          <p:cNvPr id="20491" name="Rectangle 9"/>
          <p:cNvSpPr>
            <a:spLocks noChangeArrowheads="1"/>
          </p:cNvSpPr>
          <p:nvPr/>
        </p:nvSpPr>
        <p:spPr bwMode="auto">
          <a:xfrm>
            <a:off x="304800" y="5486400"/>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1"/>
              </a:buClr>
              <a:buSzPct val="65000"/>
              <a:buFont typeface="Wingdings" pitchFamily="2" charset="2"/>
              <a:buNone/>
            </a:pPr>
            <a:r>
              <a:rPr lang="en-US" sz="3000">
                <a:latin typeface="Arial" charset="0"/>
              </a:rPr>
              <a:t> </a:t>
            </a:r>
          </a:p>
        </p:txBody>
      </p:sp>
    </p:spTree>
    <p:extLst>
      <p:ext uri="{BB962C8B-B14F-4D97-AF65-F5344CB8AC3E}">
        <p14:creationId xmlns:p14="http://schemas.microsoft.com/office/powerpoint/2010/main" val="2290416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quarter" idx="10"/>
          </p:nvPr>
        </p:nvSpPr>
        <p:spPr/>
        <p:txBody>
          <a:bodyPr/>
          <a:lstStyle/>
          <a:p>
            <a:pPr>
              <a:defRPr/>
            </a:pPr>
            <a:fld id="{B85C9072-3EA9-4552-88A4-AF23EC45CE9F}" type="datetime1">
              <a:rPr lang="en-US"/>
              <a:pPr>
                <a:defRPr/>
              </a:pPr>
              <a:t>11/24/2021</a:t>
            </a:fld>
            <a:endParaRPr lang="en-US" altLang="zh-CN"/>
          </a:p>
        </p:txBody>
      </p:sp>
      <p:sp>
        <p:nvSpPr>
          <p:cNvPr id="17" name="Slide Number Placeholder 5"/>
          <p:cNvSpPr>
            <a:spLocks noGrp="1"/>
          </p:cNvSpPr>
          <p:nvPr>
            <p:ph type="sldNum" sz="quarter" idx="12"/>
          </p:nvPr>
        </p:nvSpPr>
        <p:spPr/>
        <p:txBody>
          <a:bodyPr/>
          <a:lstStyle/>
          <a:p>
            <a:pPr>
              <a:defRPr/>
            </a:pPr>
            <a:fld id="{E3CF6E6D-F5DA-4BC2-B26E-D2A47006DB7F}" type="slidenum">
              <a:rPr lang="en-US" altLang="zh-CN"/>
              <a:pPr>
                <a:defRPr/>
              </a:pPr>
              <a:t>71</a:t>
            </a:fld>
            <a:endParaRPr lang="en-US" altLang="zh-CN"/>
          </a:p>
        </p:txBody>
      </p:sp>
      <p:sp>
        <p:nvSpPr>
          <p:cNvPr id="19460" name="Rectangle 2"/>
          <p:cNvSpPr>
            <a:spLocks noGrp="1" noChangeArrowheads="1"/>
          </p:cNvSpPr>
          <p:nvPr>
            <p:ph type="title"/>
          </p:nvPr>
        </p:nvSpPr>
        <p:spPr>
          <a:xfrm>
            <a:off x="457200" y="274638"/>
            <a:ext cx="8489950" cy="1143000"/>
          </a:xfrm>
        </p:spPr>
        <p:txBody>
          <a:bodyPr>
            <a:noAutofit/>
          </a:bodyPr>
          <a:lstStyle/>
          <a:p>
            <a:pPr eaLnBrk="1" hangingPunct="1"/>
            <a:r>
              <a:rPr lang="en-US" sz="2800" dirty="0"/>
              <a:t>Gaussian Pyramid</a:t>
            </a:r>
            <a:br>
              <a:rPr lang="en-US" sz="2800" dirty="0"/>
            </a:br>
            <a:r>
              <a:rPr lang="en-US" sz="2800" dirty="0"/>
              <a:t>At each level, image is smoothed and reduced in size.</a:t>
            </a:r>
          </a:p>
        </p:txBody>
      </p:sp>
      <p:sp>
        <p:nvSpPr>
          <p:cNvPr id="19461" name="AutoShape 3"/>
          <p:cNvSpPr>
            <a:spLocks noChangeArrowheads="1"/>
          </p:cNvSpPr>
          <p:nvPr/>
        </p:nvSpPr>
        <p:spPr bwMode="auto">
          <a:xfrm>
            <a:off x="762000" y="4343400"/>
            <a:ext cx="4038600" cy="1447800"/>
          </a:xfrm>
          <a:prstGeom prst="parallelogram">
            <a:avLst>
              <a:gd name="adj" fmla="val 69737"/>
            </a:avLst>
          </a:prstGeom>
          <a:solidFill>
            <a:schemeClr val="accent1"/>
          </a:solidFill>
          <a:ln w="9525">
            <a:solidFill>
              <a:schemeClr val="tx1"/>
            </a:solidFill>
            <a:miter lim="800000"/>
            <a:headEnd/>
            <a:tailEnd/>
          </a:ln>
        </p:spPr>
        <p:txBody>
          <a:bodyPr wrap="none" anchor="ctr"/>
          <a:lstStyle/>
          <a:p>
            <a:endParaRPr lang="en-US"/>
          </a:p>
        </p:txBody>
      </p:sp>
      <p:sp>
        <p:nvSpPr>
          <p:cNvPr id="19462" name="AutoShape 4"/>
          <p:cNvSpPr>
            <a:spLocks noChangeArrowheads="1"/>
          </p:cNvSpPr>
          <p:nvPr/>
        </p:nvSpPr>
        <p:spPr bwMode="auto">
          <a:xfrm>
            <a:off x="2286000" y="3048000"/>
            <a:ext cx="2057400" cy="609600"/>
          </a:xfrm>
          <a:prstGeom prst="parallelogram">
            <a:avLst>
              <a:gd name="adj" fmla="val 84375"/>
            </a:avLst>
          </a:prstGeom>
          <a:solidFill>
            <a:schemeClr val="accent1"/>
          </a:solidFill>
          <a:ln w="9525">
            <a:solidFill>
              <a:schemeClr val="tx1"/>
            </a:solidFill>
            <a:miter lim="800000"/>
            <a:headEnd/>
            <a:tailEnd/>
          </a:ln>
        </p:spPr>
        <p:txBody>
          <a:bodyPr wrap="none" anchor="ctr"/>
          <a:lstStyle/>
          <a:p>
            <a:endParaRPr lang="en-US"/>
          </a:p>
        </p:txBody>
      </p:sp>
      <p:sp>
        <p:nvSpPr>
          <p:cNvPr id="19463" name="AutoShape 5"/>
          <p:cNvSpPr>
            <a:spLocks noChangeArrowheads="1"/>
          </p:cNvSpPr>
          <p:nvPr/>
        </p:nvSpPr>
        <p:spPr bwMode="auto">
          <a:xfrm>
            <a:off x="3048000" y="2209800"/>
            <a:ext cx="1143000" cy="304800"/>
          </a:xfrm>
          <a:prstGeom prst="parallelogram">
            <a:avLst>
              <a:gd name="adj" fmla="val 93750"/>
            </a:avLst>
          </a:prstGeom>
          <a:solidFill>
            <a:schemeClr val="accent1"/>
          </a:solidFill>
          <a:ln w="9525">
            <a:solidFill>
              <a:schemeClr val="tx1"/>
            </a:solidFill>
            <a:miter lim="800000"/>
            <a:headEnd/>
            <a:tailEnd/>
          </a:ln>
        </p:spPr>
        <p:txBody>
          <a:bodyPr wrap="none" anchor="ctr"/>
          <a:lstStyle/>
          <a:p>
            <a:endParaRPr lang="en-US"/>
          </a:p>
        </p:txBody>
      </p:sp>
      <p:sp>
        <p:nvSpPr>
          <p:cNvPr id="19464" name="AutoShape 6"/>
          <p:cNvSpPr>
            <a:spLocks noChangeArrowheads="1"/>
          </p:cNvSpPr>
          <p:nvPr/>
        </p:nvSpPr>
        <p:spPr bwMode="auto">
          <a:xfrm>
            <a:off x="3505200" y="1600200"/>
            <a:ext cx="685800" cy="152400"/>
          </a:xfrm>
          <a:prstGeom prst="parallelogram">
            <a:avLst>
              <a:gd name="adj" fmla="val 112500"/>
            </a:avLst>
          </a:prstGeom>
          <a:solidFill>
            <a:schemeClr val="accent1"/>
          </a:solidFill>
          <a:ln w="9525">
            <a:solidFill>
              <a:schemeClr val="tx1"/>
            </a:solidFill>
            <a:miter lim="800000"/>
            <a:headEnd/>
            <a:tailEnd/>
          </a:ln>
        </p:spPr>
        <p:txBody>
          <a:bodyPr wrap="none" anchor="ctr"/>
          <a:lstStyle/>
          <a:p>
            <a:endParaRPr lang="en-US"/>
          </a:p>
        </p:txBody>
      </p:sp>
      <p:sp>
        <p:nvSpPr>
          <p:cNvPr id="19465" name="Text Box 7"/>
          <p:cNvSpPr txBox="1">
            <a:spLocks noChangeArrowheads="1"/>
          </p:cNvSpPr>
          <p:nvPr/>
        </p:nvSpPr>
        <p:spPr bwMode="auto">
          <a:xfrm>
            <a:off x="5089525" y="4760913"/>
            <a:ext cx="360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latin typeface="Arial" charset="0"/>
              </a:rPr>
              <a:t>Bottom level is the original image.</a:t>
            </a:r>
          </a:p>
        </p:txBody>
      </p:sp>
      <p:sp>
        <p:nvSpPr>
          <p:cNvPr id="19466" name="Text Box 8"/>
          <p:cNvSpPr txBox="1">
            <a:spLocks noChangeArrowheads="1"/>
          </p:cNvSpPr>
          <p:nvPr/>
        </p:nvSpPr>
        <p:spPr bwMode="auto">
          <a:xfrm>
            <a:off x="5181600" y="2971800"/>
            <a:ext cx="37655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latin typeface="Arial" charset="0"/>
              </a:rPr>
              <a:t>At 2</a:t>
            </a:r>
            <a:r>
              <a:rPr lang="en-US" baseline="30000">
                <a:latin typeface="Arial" charset="0"/>
              </a:rPr>
              <a:t>nd</a:t>
            </a:r>
            <a:r>
              <a:rPr lang="en-US">
                <a:latin typeface="Arial" charset="0"/>
              </a:rPr>
              <a:t> level, each pixel is the result</a:t>
            </a:r>
          </a:p>
          <a:p>
            <a:pPr eaLnBrk="1" hangingPunct="1"/>
            <a:r>
              <a:rPr lang="en-US">
                <a:latin typeface="Arial" charset="0"/>
              </a:rPr>
              <a:t>of applying a Gaussian mask to</a:t>
            </a:r>
          </a:p>
          <a:p>
            <a:pPr eaLnBrk="1" hangingPunct="1"/>
            <a:r>
              <a:rPr lang="en-US">
                <a:latin typeface="Arial" charset="0"/>
              </a:rPr>
              <a:t>the first level and then subsampling</a:t>
            </a:r>
          </a:p>
          <a:p>
            <a:pPr eaLnBrk="1" hangingPunct="1"/>
            <a:r>
              <a:rPr lang="en-US">
                <a:latin typeface="Arial" charset="0"/>
              </a:rPr>
              <a:t>to reduce the size.</a:t>
            </a:r>
          </a:p>
        </p:txBody>
      </p:sp>
      <p:sp>
        <p:nvSpPr>
          <p:cNvPr id="19467" name="Text Box 10"/>
          <p:cNvSpPr txBox="1">
            <a:spLocks noChangeArrowheads="1"/>
          </p:cNvSpPr>
          <p:nvPr/>
        </p:nvSpPr>
        <p:spPr bwMode="auto">
          <a:xfrm>
            <a:off x="5334000" y="2133600"/>
            <a:ext cx="127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latin typeface="Arial" charset="0"/>
              </a:rPr>
              <a:t>And so on.</a:t>
            </a:r>
          </a:p>
        </p:txBody>
      </p:sp>
      <p:sp>
        <p:nvSpPr>
          <p:cNvPr id="19468" name="AutoShape 11"/>
          <p:cNvSpPr>
            <a:spLocks noChangeArrowheads="1"/>
          </p:cNvSpPr>
          <p:nvPr/>
        </p:nvSpPr>
        <p:spPr bwMode="auto">
          <a:xfrm>
            <a:off x="1524000" y="4343400"/>
            <a:ext cx="1143000" cy="304800"/>
          </a:xfrm>
          <a:prstGeom prst="parallelogram">
            <a:avLst>
              <a:gd name="adj" fmla="val 93750"/>
            </a:avLst>
          </a:prstGeom>
          <a:solidFill>
            <a:schemeClr val="folHlink"/>
          </a:solidFill>
          <a:ln w="9525">
            <a:solidFill>
              <a:schemeClr val="tx1"/>
            </a:solidFill>
            <a:miter lim="800000"/>
            <a:headEnd/>
            <a:tailEnd/>
          </a:ln>
        </p:spPr>
        <p:txBody>
          <a:bodyPr wrap="none" anchor="ctr"/>
          <a:lstStyle/>
          <a:p>
            <a:endParaRPr lang="en-US"/>
          </a:p>
        </p:txBody>
      </p:sp>
      <p:sp>
        <p:nvSpPr>
          <p:cNvPr id="19469" name="Line 14"/>
          <p:cNvSpPr>
            <a:spLocks noChangeShapeType="1"/>
          </p:cNvSpPr>
          <p:nvPr/>
        </p:nvSpPr>
        <p:spPr bwMode="auto">
          <a:xfrm>
            <a:off x="2438400" y="35052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0" name="Line 15"/>
          <p:cNvSpPr>
            <a:spLocks noChangeShapeType="1"/>
          </p:cNvSpPr>
          <p:nvPr/>
        </p:nvSpPr>
        <p:spPr bwMode="auto">
          <a:xfrm flipH="1">
            <a:off x="2514600" y="3505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9471" name="AutoShape 16"/>
          <p:cNvCxnSpPr>
            <a:cxnSpLocks noChangeShapeType="1"/>
          </p:cNvCxnSpPr>
          <p:nvPr/>
        </p:nvCxnSpPr>
        <p:spPr bwMode="auto">
          <a:xfrm rot="10800000" flipH="1">
            <a:off x="1905000" y="3505200"/>
            <a:ext cx="542925" cy="990600"/>
          </a:xfrm>
          <a:prstGeom prst="curvedConnector4">
            <a:avLst>
              <a:gd name="adj1" fmla="val -68421"/>
              <a:gd name="adj2" fmla="val 5769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472" name="Text Box 17"/>
          <p:cNvSpPr txBox="1">
            <a:spLocks noChangeArrowheads="1"/>
          </p:cNvSpPr>
          <p:nvPr/>
        </p:nvSpPr>
        <p:spPr bwMode="auto">
          <a:xfrm>
            <a:off x="669925" y="3770313"/>
            <a:ext cx="227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latin typeface="Arial" charset="0"/>
              </a:rPr>
              <a:t>Apply Gaussian filter</a:t>
            </a:r>
          </a:p>
        </p:txBody>
      </p:sp>
    </p:spTree>
    <p:extLst>
      <p:ext uri="{BB962C8B-B14F-4D97-AF65-F5344CB8AC3E}">
        <p14:creationId xmlns:p14="http://schemas.microsoft.com/office/powerpoint/2010/main" val="1505655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2-11 at 9.3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5990897"/>
          </a:xfrm>
          <a:prstGeom prst="rect">
            <a:avLst/>
          </a:prstGeom>
        </p:spPr>
      </p:pic>
      <p:pic>
        <p:nvPicPr>
          <p:cNvPr id="5" name="Picture 4" descr="Screen Shot 2015-02-11 at 10.59.2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064738"/>
            <a:ext cx="1981200" cy="983262"/>
          </a:xfrm>
          <a:prstGeom prst="rect">
            <a:avLst/>
          </a:prstGeom>
        </p:spPr>
      </p:pic>
      <p:sp>
        <p:nvSpPr>
          <p:cNvPr id="6" name="Rectangle 5"/>
          <p:cNvSpPr/>
          <p:nvPr/>
        </p:nvSpPr>
        <p:spPr>
          <a:xfrm>
            <a:off x="2209800" y="2133600"/>
            <a:ext cx="2590800" cy="9144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 name="Rectangle 2">
            <a:extLst>
              <a:ext uri="{FF2B5EF4-FFF2-40B4-BE49-F238E27FC236}">
                <a16:creationId xmlns:a16="http://schemas.microsoft.com/office/drawing/2014/main" xmlns="" id="{1E224ED3-A870-47D3-B1DF-E5C6688EBD09}"/>
              </a:ext>
            </a:extLst>
          </p:cNvPr>
          <p:cNvSpPr/>
          <p:nvPr/>
        </p:nvSpPr>
        <p:spPr>
          <a:xfrm>
            <a:off x="5447778" y="5968652"/>
            <a:ext cx="1143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a:extLst>
              <a:ext uri="{FF2B5EF4-FFF2-40B4-BE49-F238E27FC236}">
                <a16:creationId xmlns:a16="http://schemas.microsoft.com/office/drawing/2014/main" xmlns="" id="{4BE1CC37-26D7-4FDD-A441-B7146C971C91}"/>
              </a:ext>
            </a:extLst>
          </p:cNvPr>
          <p:cNvPicPr>
            <a:picLocks noChangeAspect="1"/>
          </p:cNvPicPr>
          <p:nvPr/>
        </p:nvPicPr>
        <p:blipFill>
          <a:blip r:embed="rId4"/>
          <a:stretch>
            <a:fillRect/>
          </a:stretch>
        </p:blipFill>
        <p:spPr>
          <a:xfrm>
            <a:off x="227822" y="5329301"/>
            <a:ext cx="4572778" cy="959224"/>
          </a:xfrm>
          <a:prstGeom prst="rect">
            <a:avLst/>
          </a:prstGeom>
        </p:spPr>
      </p:pic>
      <p:sp>
        <p:nvSpPr>
          <p:cNvPr id="8" name="Rectangle 7">
            <a:extLst>
              <a:ext uri="{FF2B5EF4-FFF2-40B4-BE49-F238E27FC236}">
                <a16:creationId xmlns:a16="http://schemas.microsoft.com/office/drawing/2014/main" xmlns="" id="{12C9F99C-200B-4ABE-9F7E-DBFCC486361C}"/>
              </a:ext>
            </a:extLst>
          </p:cNvPr>
          <p:cNvSpPr/>
          <p:nvPr/>
        </p:nvSpPr>
        <p:spPr>
          <a:xfrm>
            <a:off x="7772400" y="5630247"/>
            <a:ext cx="1143778" cy="237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rial" panose="020B0604020202020204" pitchFamily="34" charset="0"/>
                <a:cs typeface="Arial" panose="020B0604020202020204" pitchFamily="34" charset="0"/>
              </a:rPr>
              <a:t>covariant</a:t>
            </a:r>
          </a:p>
        </p:txBody>
      </p:sp>
      <p:sp>
        <p:nvSpPr>
          <p:cNvPr id="10" name="Rectangle 9">
            <a:extLst>
              <a:ext uri="{FF2B5EF4-FFF2-40B4-BE49-F238E27FC236}">
                <a16:creationId xmlns:a16="http://schemas.microsoft.com/office/drawing/2014/main" xmlns="" id="{6C053781-7D4A-4DD9-8137-40B588AB9DD9}"/>
              </a:ext>
            </a:extLst>
          </p:cNvPr>
          <p:cNvSpPr/>
          <p:nvPr/>
        </p:nvSpPr>
        <p:spPr>
          <a:xfrm>
            <a:off x="4914900" y="5410200"/>
            <a:ext cx="41529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prstClr val="black"/>
                </a:solidFill>
              </a:rPr>
              <a:t>Note: The </a:t>
            </a:r>
            <a:r>
              <a:rPr lang="en-US" sz="2200" dirty="0" err="1">
                <a:solidFill>
                  <a:prstClr val="black"/>
                </a:solidFill>
              </a:rPr>
              <a:t>LoG</a:t>
            </a:r>
            <a:r>
              <a:rPr lang="en-US" sz="2200" dirty="0">
                <a:solidFill>
                  <a:prstClr val="black"/>
                </a:solidFill>
              </a:rPr>
              <a:t> and </a:t>
            </a:r>
            <a:r>
              <a:rPr lang="en-US" sz="2200" dirty="0" err="1">
                <a:solidFill>
                  <a:prstClr val="black"/>
                </a:solidFill>
              </a:rPr>
              <a:t>DoG</a:t>
            </a:r>
            <a:r>
              <a:rPr lang="en-US" sz="2200" dirty="0">
                <a:solidFill>
                  <a:prstClr val="black"/>
                </a:solidFill>
              </a:rPr>
              <a:t> operators are both rotation equivariant</a:t>
            </a:r>
          </a:p>
        </p:txBody>
      </p:sp>
    </p:spTree>
    <p:extLst>
      <p:ext uri="{BB962C8B-B14F-4D97-AF65-F5344CB8AC3E}">
        <p14:creationId xmlns:p14="http://schemas.microsoft.com/office/powerpoint/2010/main" val="4123520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4DB0C09E-18ED-478D-8062-86B5FC5315F9}" type="datetime1">
              <a:rPr lang="en-US"/>
              <a:pPr>
                <a:defRPr/>
              </a:pPr>
              <a:t>11/24/2021</a:t>
            </a:fld>
            <a:endParaRPr lang="en-US" altLang="zh-CN"/>
          </a:p>
        </p:txBody>
      </p:sp>
      <p:sp>
        <p:nvSpPr>
          <p:cNvPr id="6" name="Slide Number Placeholder 5"/>
          <p:cNvSpPr>
            <a:spLocks noGrp="1"/>
          </p:cNvSpPr>
          <p:nvPr>
            <p:ph type="sldNum" sz="quarter" idx="12"/>
          </p:nvPr>
        </p:nvSpPr>
        <p:spPr/>
        <p:txBody>
          <a:bodyPr/>
          <a:lstStyle/>
          <a:p>
            <a:pPr>
              <a:defRPr/>
            </a:pPr>
            <a:fld id="{96BCF8BB-584B-442A-B758-74B8F3F026F6}" type="slidenum">
              <a:rPr lang="en-US" altLang="zh-CN"/>
              <a:pPr>
                <a:defRPr/>
              </a:pPr>
              <a:t>73</a:t>
            </a:fld>
            <a:endParaRPr lang="en-US" altLang="zh-CN"/>
          </a:p>
        </p:txBody>
      </p:sp>
      <p:sp>
        <p:nvSpPr>
          <p:cNvPr id="23556" name="Rectangle 5"/>
          <p:cNvSpPr>
            <a:spLocks noGrp="1" noChangeArrowheads="1"/>
          </p:cNvSpPr>
          <p:nvPr>
            <p:ph type="title"/>
          </p:nvPr>
        </p:nvSpPr>
        <p:spPr/>
        <p:txBody>
          <a:bodyPr/>
          <a:lstStyle/>
          <a:p>
            <a:pPr eaLnBrk="1" hangingPunct="1"/>
            <a:r>
              <a:rPr lang="en-US"/>
              <a:t>Lowe</a:t>
            </a:r>
            <a:r>
              <a:rPr lang="en-US">
                <a:latin typeface="Arial" charset="0"/>
              </a:rPr>
              <a:t>’</a:t>
            </a:r>
            <a:r>
              <a:rPr lang="en-US"/>
              <a:t>s Pyramid Scheme</a:t>
            </a:r>
          </a:p>
        </p:txBody>
      </p:sp>
      <p:sp>
        <p:nvSpPr>
          <p:cNvPr id="23557" name="Text Box 8"/>
          <p:cNvSpPr txBox="1">
            <a:spLocks noChangeArrowheads="1"/>
          </p:cNvSpPr>
          <p:nvPr/>
        </p:nvSpPr>
        <p:spPr bwMode="auto">
          <a:xfrm>
            <a:off x="669925" y="1335088"/>
            <a:ext cx="8002588"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buFontTx/>
              <a:buChar char="•"/>
            </a:pPr>
            <a:r>
              <a:rPr lang="en-US" sz="2400" dirty="0">
                <a:latin typeface="Arial" charset="0"/>
              </a:rPr>
              <a:t> Scale space is separated into </a:t>
            </a:r>
            <a:r>
              <a:rPr lang="en-US" sz="2400" dirty="0">
                <a:solidFill>
                  <a:srgbClr val="FF3300"/>
                </a:solidFill>
                <a:latin typeface="Arial" charset="0"/>
              </a:rPr>
              <a:t>octaves</a:t>
            </a:r>
            <a:r>
              <a:rPr lang="en-US" sz="2400" dirty="0">
                <a:latin typeface="Arial" charset="0"/>
              </a:rPr>
              <a:t>:</a:t>
            </a:r>
          </a:p>
          <a:p>
            <a:pPr lvl="1" eaLnBrk="1" hangingPunct="1">
              <a:buFontTx/>
              <a:buChar char="•"/>
            </a:pPr>
            <a:r>
              <a:rPr lang="en-US" sz="2400" dirty="0">
                <a:latin typeface="Arial" charset="0"/>
              </a:rPr>
              <a:t> Octave 1 uses scale </a:t>
            </a:r>
            <a:r>
              <a:rPr lang="en-US" sz="2400" dirty="0">
                <a:latin typeface="Arial" charset="0"/>
                <a:sym typeface="Symbol" pitchFamily="18" charset="2"/>
              </a:rPr>
              <a:t></a:t>
            </a:r>
          </a:p>
          <a:p>
            <a:pPr lvl="1" eaLnBrk="1" hangingPunct="1">
              <a:buFontTx/>
              <a:buChar char="•"/>
            </a:pPr>
            <a:r>
              <a:rPr lang="en-US" sz="2400" dirty="0">
                <a:latin typeface="Arial" charset="0"/>
                <a:sym typeface="Symbol" pitchFamily="18" charset="2"/>
              </a:rPr>
              <a:t> Octave 2 uses scale 2</a:t>
            </a:r>
          </a:p>
          <a:p>
            <a:pPr lvl="1" eaLnBrk="1" hangingPunct="1">
              <a:buFontTx/>
              <a:buChar char="•"/>
            </a:pPr>
            <a:r>
              <a:rPr lang="en-US" sz="2400" dirty="0">
                <a:latin typeface="Arial" charset="0"/>
                <a:sym typeface="Symbol" pitchFamily="18" charset="2"/>
              </a:rPr>
              <a:t> etc.</a:t>
            </a:r>
          </a:p>
          <a:p>
            <a:pPr lvl="1" eaLnBrk="1" hangingPunct="1">
              <a:buFontTx/>
              <a:buChar char="•"/>
            </a:pPr>
            <a:endParaRPr lang="en-US" sz="2400" dirty="0">
              <a:latin typeface="Arial" charset="0"/>
              <a:sym typeface="Symbol" pitchFamily="18" charset="2"/>
            </a:endParaRPr>
          </a:p>
          <a:p>
            <a:pPr eaLnBrk="1" hangingPunct="1">
              <a:buFontTx/>
              <a:buChar char="•"/>
            </a:pPr>
            <a:r>
              <a:rPr lang="en-US" sz="2400" dirty="0">
                <a:latin typeface="Arial" charset="0"/>
                <a:sym typeface="Symbol" pitchFamily="18" charset="2"/>
              </a:rPr>
              <a:t> In each octave, the initial image is repeatedly convolved</a:t>
            </a:r>
          </a:p>
          <a:p>
            <a:pPr eaLnBrk="1" hangingPunct="1"/>
            <a:r>
              <a:rPr lang="en-US" sz="2400" dirty="0">
                <a:latin typeface="Arial" charset="0"/>
                <a:sym typeface="Symbol" pitchFamily="18" charset="2"/>
              </a:rPr>
              <a:t>  with Gaussians to produce a set of  scale space images.</a:t>
            </a:r>
          </a:p>
          <a:p>
            <a:pPr eaLnBrk="1" hangingPunct="1"/>
            <a:endParaRPr lang="en-US" sz="2400" dirty="0">
              <a:latin typeface="Arial" charset="0"/>
              <a:sym typeface="Symbol" pitchFamily="18" charset="2"/>
            </a:endParaRPr>
          </a:p>
          <a:p>
            <a:pPr eaLnBrk="1" hangingPunct="1">
              <a:buFontTx/>
              <a:buChar char="•"/>
            </a:pPr>
            <a:r>
              <a:rPr lang="en-US" sz="2400" dirty="0">
                <a:latin typeface="Arial" charset="0"/>
                <a:sym typeface="Symbol" pitchFamily="18" charset="2"/>
              </a:rPr>
              <a:t> Adjacent Gaussians are subtracted to produce the DOG</a:t>
            </a:r>
          </a:p>
          <a:p>
            <a:pPr eaLnBrk="1" hangingPunct="1">
              <a:buFontTx/>
              <a:buChar char="•"/>
            </a:pPr>
            <a:endParaRPr lang="en-US" sz="2400" dirty="0">
              <a:latin typeface="Arial" charset="0"/>
              <a:sym typeface="Symbol" pitchFamily="18" charset="2"/>
            </a:endParaRPr>
          </a:p>
          <a:p>
            <a:pPr eaLnBrk="1" hangingPunct="1">
              <a:buFontTx/>
              <a:buChar char="•"/>
            </a:pPr>
            <a:r>
              <a:rPr lang="en-US" sz="2400" dirty="0">
                <a:latin typeface="Arial" charset="0"/>
                <a:sym typeface="Symbol" pitchFamily="18" charset="2"/>
              </a:rPr>
              <a:t> After each octave, the Gaussian image is down-sampled</a:t>
            </a:r>
          </a:p>
          <a:p>
            <a:pPr eaLnBrk="1" hangingPunct="1"/>
            <a:r>
              <a:rPr lang="en-US" sz="2400" dirty="0">
                <a:latin typeface="Arial" charset="0"/>
                <a:sym typeface="Symbol" pitchFamily="18" charset="2"/>
              </a:rPr>
              <a:t>   by a factor of 2 to produce an image ¼ the size to start</a:t>
            </a:r>
          </a:p>
          <a:p>
            <a:pPr eaLnBrk="1" hangingPunct="1"/>
            <a:r>
              <a:rPr lang="en-US" sz="2400" dirty="0">
                <a:latin typeface="Arial" charset="0"/>
                <a:sym typeface="Symbol" pitchFamily="18" charset="2"/>
              </a:rPr>
              <a:t>   the next level.</a:t>
            </a:r>
          </a:p>
        </p:txBody>
      </p:sp>
    </p:spTree>
    <p:extLst>
      <p:ext uri="{BB962C8B-B14F-4D97-AF65-F5344CB8AC3E}">
        <p14:creationId xmlns:p14="http://schemas.microsoft.com/office/powerpoint/2010/main" val="1277371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Autofit/>
          </a:bodyPr>
          <a:lstStyle/>
          <a:p>
            <a:r>
              <a:rPr lang="en-US" sz="2400" dirty="0"/>
              <a:t>How many times do need to scale the image and how many subsequent blur images need to be created for each scaled image? </a:t>
            </a:r>
          </a:p>
        </p:txBody>
      </p:sp>
      <p:sp>
        <p:nvSpPr>
          <p:cNvPr id="3" name="Content Placeholder 2"/>
          <p:cNvSpPr>
            <a:spLocks noGrp="1"/>
          </p:cNvSpPr>
          <p:nvPr>
            <p:ph idx="1"/>
          </p:nvPr>
        </p:nvSpPr>
        <p:spPr/>
        <p:txBody>
          <a:bodyPr/>
          <a:lstStyle/>
          <a:p>
            <a:r>
              <a:rPr lang="en-US" dirty="0"/>
              <a:t>The ideal number of octaves should be four, and for each octave, the number of blur images should be five.</a:t>
            </a:r>
          </a:p>
        </p:txBody>
      </p:sp>
    </p:spTree>
    <p:extLst>
      <p:ext uri="{BB962C8B-B14F-4D97-AF65-F5344CB8AC3E}">
        <p14:creationId xmlns:p14="http://schemas.microsoft.com/office/powerpoint/2010/main" val="3263117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of Gaussian</a:t>
            </a:r>
            <a:br>
              <a:rPr lang="en-US" b="1" dirty="0"/>
            </a:br>
            <a:endParaRPr lang="en-US" dirty="0"/>
          </a:p>
        </p:txBody>
      </p:sp>
      <p:sp>
        <p:nvSpPr>
          <p:cNvPr id="3" name="Content Placeholder 2"/>
          <p:cNvSpPr>
            <a:spLocks noGrp="1"/>
          </p:cNvSpPr>
          <p:nvPr>
            <p:ph idx="1"/>
          </p:nvPr>
        </p:nvSpPr>
        <p:spPr/>
        <p:txBody>
          <a:bodyPr/>
          <a:lstStyle/>
          <a:p>
            <a:r>
              <a:rPr lang="en-US" i="1" dirty="0"/>
              <a:t>Difference of Gaussian is a feature enhancement algorithm that involves the subtraction of one blurred version of an original image from another, less blurred version of the original.</a:t>
            </a:r>
          </a:p>
          <a:p>
            <a:r>
              <a:rPr lang="en-US" dirty="0" err="1"/>
              <a:t>DoG</a:t>
            </a:r>
            <a:r>
              <a:rPr lang="en-US" dirty="0"/>
              <a:t> creates another set of images, for each octave, by subtracting every image from the previous image in the same scale.</a:t>
            </a:r>
          </a:p>
        </p:txBody>
      </p:sp>
    </p:spTree>
    <p:extLst>
      <p:ext uri="{BB962C8B-B14F-4D97-AF65-F5344CB8AC3E}">
        <p14:creationId xmlns:p14="http://schemas.microsoft.com/office/powerpoint/2010/main" val="134678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of Gaussian</a:t>
            </a:r>
            <a:br>
              <a:rPr lang="en-US" b="1" dirty="0"/>
            </a:br>
            <a:endParaRPr lang="en-US" dirty="0"/>
          </a:p>
        </p:txBody>
      </p:sp>
      <p:pic>
        <p:nvPicPr>
          <p:cNvPr id="240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5486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993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fld id="{092BE58B-DFDB-40B2-8A96-CBD7FC981598}" type="datetime1">
              <a:rPr lang="en-US"/>
              <a:pPr>
                <a:defRPr/>
              </a:pPr>
              <a:t>11/24/2021</a:t>
            </a:fld>
            <a:endParaRPr lang="en-US" altLang="zh-CN" dirty="0"/>
          </a:p>
        </p:txBody>
      </p:sp>
      <p:sp>
        <p:nvSpPr>
          <p:cNvPr id="10" name="Slide Number Placeholder 5"/>
          <p:cNvSpPr>
            <a:spLocks noGrp="1"/>
          </p:cNvSpPr>
          <p:nvPr>
            <p:ph type="sldNum" sz="quarter" idx="12"/>
          </p:nvPr>
        </p:nvSpPr>
        <p:spPr/>
        <p:txBody>
          <a:bodyPr/>
          <a:lstStyle/>
          <a:p>
            <a:pPr>
              <a:defRPr/>
            </a:pPr>
            <a:fld id="{30EE97FC-26DF-4D3C-81C2-45CC10A8C796}" type="slidenum">
              <a:rPr lang="en-US" altLang="zh-CN"/>
              <a:pPr>
                <a:defRPr/>
              </a:pPr>
              <a:t>77</a:t>
            </a:fld>
            <a:endParaRPr lang="en-US" altLang="zh-CN"/>
          </a:p>
        </p:txBody>
      </p:sp>
      <p:sp>
        <p:nvSpPr>
          <p:cNvPr id="24580" name="Rectangle 2"/>
          <p:cNvSpPr>
            <a:spLocks noGrp="1" noChangeArrowheads="1"/>
          </p:cNvSpPr>
          <p:nvPr>
            <p:ph type="title"/>
          </p:nvPr>
        </p:nvSpPr>
        <p:spPr/>
        <p:txBody>
          <a:bodyPr/>
          <a:lstStyle/>
          <a:p>
            <a:pPr eaLnBrk="1" hangingPunct="1"/>
            <a:r>
              <a:rPr lang="en-US"/>
              <a:t>Lowe</a:t>
            </a:r>
            <a:r>
              <a:rPr lang="en-US">
                <a:latin typeface="Arial" charset="0"/>
              </a:rPr>
              <a:t>’</a:t>
            </a:r>
            <a:r>
              <a:rPr lang="en-US"/>
              <a:t>s Pyramid Scheme</a:t>
            </a:r>
          </a:p>
        </p:txBody>
      </p:sp>
      <p:pic>
        <p:nvPicPr>
          <p:cNvPr id="2458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6038" t="23546" r="9642" b="17589"/>
          <a:stretch>
            <a:fillRect/>
          </a:stretch>
        </p:blipFill>
        <p:spPr>
          <a:xfrm>
            <a:off x="1524000" y="1447800"/>
            <a:ext cx="6858000" cy="4706938"/>
          </a:xfrm>
          <a:noFill/>
        </p:spPr>
      </p:pic>
      <p:sp>
        <p:nvSpPr>
          <p:cNvPr id="24582" name="Text Box 4"/>
          <p:cNvSpPr txBox="1">
            <a:spLocks noChangeArrowheads="1"/>
          </p:cNvSpPr>
          <p:nvPr/>
        </p:nvSpPr>
        <p:spPr bwMode="auto">
          <a:xfrm>
            <a:off x="304800" y="3203575"/>
            <a:ext cx="15240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latin typeface="Arial" charset="0"/>
                <a:sym typeface="Symbol" pitchFamily="18" charset="2"/>
              </a:rPr>
              <a:t>s+2 filters</a:t>
            </a:r>
          </a:p>
          <a:p>
            <a:pPr eaLnBrk="1" hangingPunct="1"/>
            <a:r>
              <a:rPr lang="en-US">
                <a:latin typeface="Arial" charset="0"/>
                <a:sym typeface="Symbol" pitchFamily="18" charset="2"/>
              </a:rPr>
              <a:t></a:t>
            </a:r>
            <a:r>
              <a:rPr lang="en-US" baseline="-25000">
                <a:latin typeface="Arial" charset="0"/>
                <a:sym typeface="Symbol" pitchFamily="18" charset="2"/>
              </a:rPr>
              <a:t>s+1</a:t>
            </a:r>
            <a:r>
              <a:rPr lang="en-US">
                <a:latin typeface="Arial" charset="0"/>
                <a:sym typeface="Symbol" pitchFamily="18" charset="2"/>
              </a:rPr>
              <a:t>=2</a:t>
            </a:r>
            <a:r>
              <a:rPr lang="en-US" baseline="30000">
                <a:latin typeface="Arial" charset="0"/>
                <a:sym typeface="Symbol" pitchFamily="18" charset="2"/>
              </a:rPr>
              <a:t>(s+1)/s</a:t>
            </a:r>
            <a:r>
              <a:rPr lang="en-US">
                <a:latin typeface="Arial" charset="0"/>
                <a:sym typeface="Symbol" pitchFamily="18" charset="2"/>
              </a:rPr>
              <a:t></a:t>
            </a:r>
            <a:r>
              <a:rPr lang="en-US" baseline="-25000">
                <a:latin typeface="Arial" charset="0"/>
                <a:sym typeface="Symbol" pitchFamily="18" charset="2"/>
              </a:rPr>
              <a:t>0</a:t>
            </a:r>
          </a:p>
          <a:p>
            <a:pPr eaLnBrk="1" hangingPunct="1"/>
            <a:endParaRPr lang="en-US" baseline="-25000">
              <a:latin typeface="Arial" charset="0"/>
              <a:sym typeface="Symbol" pitchFamily="18" charset="2"/>
            </a:endParaRPr>
          </a:p>
          <a:p>
            <a:pPr eaLnBrk="1" hangingPunct="1"/>
            <a:r>
              <a:rPr lang="en-US" b="1">
                <a:latin typeface="Arial" charset="0"/>
                <a:sym typeface="Symbol" pitchFamily="18" charset="2"/>
              </a:rPr>
              <a:t>.</a:t>
            </a:r>
          </a:p>
          <a:p>
            <a:pPr eaLnBrk="1" hangingPunct="1"/>
            <a:r>
              <a:rPr lang="en-US" b="1">
                <a:latin typeface="Arial" charset="0"/>
                <a:sym typeface="Symbol" pitchFamily="18" charset="2"/>
              </a:rPr>
              <a:t>.</a:t>
            </a:r>
          </a:p>
          <a:p>
            <a:pPr eaLnBrk="1" hangingPunct="1"/>
            <a:r>
              <a:rPr lang="en-US">
                <a:latin typeface="Arial" charset="0"/>
                <a:sym typeface="Symbol" pitchFamily="18" charset="2"/>
              </a:rPr>
              <a:t></a:t>
            </a:r>
            <a:r>
              <a:rPr lang="en-US" baseline="-25000">
                <a:latin typeface="Arial" charset="0"/>
                <a:sym typeface="Symbol" pitchFamily="18" charset="2"/>
              </a:rPr>
              <a:t>i</a:t>
            </a:r>
            <a:r>
              <a:rPr lang="en-US">
                <a:latin typeface="Arial" charset="0"/>
                <a:sym typeface="Symbol" pitchFamily="18" charset="2"/>
              </a:rPr>
              <a:t>=2</a:t>
            </a:r>
            <a:r>
              <a:rPr lang="en-US" baseline="30000">
                <a:latin typeface="Arial" charset="0"/>
                <a:sym typeface="Symbol" pitchFamily="18" charset="2"/>
              </a:rPr>
              <a:t>i/s</a:t>
            </a:r>
            <a:r>
              <a:rPr lang="en-US">
                <a:latin typeface="Arial" charset="0"/>
                <a:sym typeface="Symbol" pitchFamily="18" charset="2"/>
              </a:rPr>
              <a:t></a:t>
            </a:r>
            <a:r>
              <a:rPr lang="en-US" baseline="-25000">
                <a:latin typeface="Arial" charset="0"/>
                <a:sym typeface="Symbol" pitchFamily="18" charset="2"/>
              </a:rPr>
              <a:t>0</a:t>
            </a:r>
          </a:p>
          <a:p>
            <a:pPr eaLnBrk="1" hangingPunct="1"/>
            <a:r>
              <a:rPr lang="en-US" b="1">
                <a:latin typeface="Arial" charset="0"/>
                <a:sym typeface="Symbol" pitchFamily="18" charset="2"/>
              </a:rPr>
              <a:t>.</a:t>
            </a:r>
          </a:p>
          <a:p>
            <a:pPr eaLnBrk="1" hangingPunct="1"/>
            <a:r>
              <a:rPr lang="en-US" b="1">
                <a:latin typeface="Arial" charset="0"/>
                <a:sym typeface="Symbol" pitchFamily="18" charset="2"/>
              </a:rPr>
              <a:t>.</a:t>
            </a:r>
          </a:p>
          <a:p>
            <a:pPr eaLnBrk="1" hangingPunct="1"/>
            <a:r>
              <a:rPr lang="en-US">
                <a:latin typeface="Arial" charset="0"/>
                <a:sym typeface="Symbol" pitchFamily="18" charset="2"/>
              </a:rPr>
              <a:t></a:t>
            </a:r>
            <a:r>
              <a:rPr lang="en-US" baseline="-25000">
                <a:latin typeface="Arial" charset="0"/>
                <a:sym typeface="Symbol" pitchFamily="18" charset="2"/>
              </a:rPr>
              <a:t>2</a:t>
            </a:r>
            <a:r>
              <a:rPr lang="en-US">
                <a:latin typeface="Arial" charset="0"/>
                <a:sym typeface="Symbol" pitchFamily="18" charset="2"/>
              </a:rPr>
              <a:t>=2</a:t>
            </a:r>
            <a:r>
              <a:rPr lang="en-US" baseline="30000">
                <a:latin typeface="Arial" charset="0"/>
                <a:sym typeface="Symbol" pitchFamily="18" charset="2"/>
              </a:rPr>
              <a:t>2/s</a:t>
            </a:r>
            <a:r>
              <a:rPr lang="en-US">
                <a:latin typeface="Arial" charset="0"/>
                <a:sym typeface="Symbol" pitchFamily="18" charset="2"/>
              </a:rPr>
              <a:t></a:t>
            </a:r>
            <a:r>
              <a:rPr lang="en-US" baseline="-25000">
                <a:latin typeface="Arial" charset="0"/>
                <a:sym typeface="Symbol" pitchFamily="18" charset="2"/>
              </a:rPr>
              <a:t>0</a:t>
            </a:r>
          </a:p>
          <a:p>
            <a:pPr eaLnBrk="1" hangingPunct="1"/>
            <a:r>
              <a:rPr lang="en-US">
                <a:latin typeface="Arial" charset="0"/>
                <a:sym typeface="Symbol" pitchFamily="18" charset="2"/>
              </a:rPr>
              <a:t></a:t>
            </a:r>
            <a:r>
              <a:rPr lang="en-US" baseline="-25000">
                <a:latin typeface="Arial" charset="0"/>
                <a:sym typeface="Symbol" pitchFamily="18" charset="2"/>
              </a:rPr>
              <a:t>1</a:t>
            </a:r>
            <a:r>
              <a:rPr lang="en-US">
                <a:latin typeface="Arial" charset="0"/>
                <a:sym typeface="Symbol" pitchFamily="18" charset="2"/>
              </a:rPr>
              <a:t>=2</a:t>
            </a:r>
            <a:r>
              <a:rPr lang="en-US" baseline="30000">
                <a:latin typeface="Arial" charset="0"/>
                <a:sym typeface="Symbol" pitchFamily="18" charset="2"/>
              </a:rPr>
              <a:t>1/s</a:t>
            </a:r>
            <a:r>
              <a:rPr lang="en-US">
                <a:latin typeface="Arial" charset="0"/>
                <a:sym typeface="Symbol" pitchFamily="18" charset="2"/>
              </a:rPr>
              <a:t></a:t>
            </a:r>
            <a:r>
              <a:rPr lang="en-US" baseline="-25000">
                <a:latin typeface="Arial" charset="0"/>
                <a:sym typeface="Symbol" pitchFamily="18" charset="2"/>
              </a:rPr>
              <a:t>0</a:t>
            </a:r>
          </a:p>
          <a:p>
            <a:pPr eaLnBrk="1" hangingPunct="1"/>
            <a:r>
              <a:rPr lang="en-US">
                <a:latin typeface="Arial" charset="0"/>
                <a:sym typeface="Symbol" pitchFamily="18" charset="2"/>
              </a:rPr>
              <a:t></a:t>
            </a:r>
            <a:r>
              <a:rPr lang="en-US" baseline="-25000">
                <a:latin typeface="Arial" charset="0"/>
                <a:sym typeface="Symbol" pitchFamily="18" charset="2"/>
              </a:rPr>
              <a:t>0</a:t>
            </a:r>
          </a:p>
        </p:txBody>
      </p:sp>
      <p:sp>
        <p:nvSpPr>
          <p:cNvPr id="24583" name="Text Box 5"/>
          <p:cNvSpPr txBox="1">
            <a:spLocks noChangeArrowheads="1"/>
          </p:cNvSpPr>
          <p:nvPr/>
        </p:nvSpPr>
        <p:spPr bwMode="auto">
          <a:xfrm>
            <a:off x="1524000" y="5029200"/>
            <a:ext cx="1085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solidFill>
                  <a:srgbClr val="3333CC"/>
                </a:solidFill>
                <a:latin typeface="Arial" charset="0"/>
              </a:rPr>
              <a:t>s+3</a:t>
            </a:r>
          </a:p>
          <a:p>
            <a:pPr eaLnBrk="1" hangingPunct="1"/>
            <a:r>
              <a:rPr lang="en-US">
                <a:solidFill>
                  <a:srgbClr val="3333CC"/>
                </a:solidFill>
                <a:latin typeface="Arial" charset="0"/>
              </a:rPr>
              <a:t>images</a:t>
            </a:r>
          </a:p>
          <a:p>
            <a:pPr eaLnBrk="1" hangingPunct="1"/>
            <a:r>
              <a:rPr lang="en-US">
                <a:solidFill>
                  <a:srgbClr val="3333CC"/>
                </a:solidFill>
                <a:latin typeface="Arial" charset="0"/>
              </a:rPr>
              <a:t>including</a:t>
            </a:r>
          </a:p>
          <a:p>
            <a:pPr eaLnBrk="1" hangingPunct="1"/>
            <a:r>
              <a:rPr lang="en-US">
                <a:solidFill>
                  <a:srgbClr val="3333CC"/>
                </a:solidFill>
                <a:latin typeface="Arial" charset="0"/>
              </a:rPr>
              <a:t>original</a:t>
            </a:r>
          </a:p>
        </p:txBody>
      </p:sp>
      <p:sp>
        <p:nvSpPr>
          <p:cNvPr id="24584" name="Text Box 6"/>
          <p:cNvSpPr txBox="1">
            <a:spLocks noChangeArrowheads="1"/>
          </p:cNvSpPr>
          <p:nvPr/>
        </p:nvSpPr>
        <p:spPr bwMode="auto">
          <a:xfrm>
            <a:off x="8001000" y="4953000"/>
            <a:ext cx="920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solidFill>
                  <a:srgbClr val="3333CC"/>
                </a:solidFill>
                <a:latin typeface="Arial" charset="0"/>
              </a:rPr>
              <a:t>s+2</a:t>
            </a:r>
          </a:p>
          <a:p>
            <a:pPr eaLnBrk="1" hangingPunct="1"/>
            <a:r>
              <a:rPr lang="en-US">
                <a:solidFill>
                  <a:srgbClr val="3333CC"/>
                </a:solidFill>
                <a:latin typeface="Arial" charset="0"/>
              </a:rPr>
              <a:t>differ-</a:t>
            </a:r>
          </a:p>
          <a:p>
            <a:pPr eaLnBrk="1" hangingPunct="1"/>
            <a:r>
              <a:rPr lang="en-US">
                <a:solidFill>
                  <a:srgbClr val="3333CC"/>
                </a:solidFill>
                <a:latin typeface="Arial" charset="0"/>
              </a:rPr>
              <a:t>ence</a:t>
            </a:r>
          </a:p>
          <a:p>
            <a:pPr eaLnBrk="1" hangingPunct="1"/>
            <a:r>
              <a:rPr lang="en-US">
                <a:solidFill>
                  <a:srgbClr val="3333CC"/>
                </a:solidFill>
                <a:latin typeface="Arial" charset="0"/>
              </a:rPr>
              <a:t>images</a:t>
            </a:r>
          </a:p>
        </p:txBody>
      </p:sp>
      <p:sp>
        <p:nvSpPr>
          <p:cNvPr id="24585" name="Text Box 7"/>
          <p:cNvSpPr txBox="1">
            <a:spLocks noChangeArrowheads="1"/>
          </p:cNvSpPr>
          <p:nvPr/>
        </p:nvSpPr>
        <p:spPr bwMode="auto">
          <a:xfrm>
            <a:off x="1524000" y="6172200"/>
            <a:ext cx="653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hangingPunct="1"/>
            <a:r>
              <a:rPr lang="en-US">
                <a:solidFill>
                  <a:srgbClr val="FF3300"/>
                </a:solidFill>
                <a:latin typeface="Arial" charset="0"/>
              </a:rPr>
              <a:t>The parameter </a:t>
            </a:r>
            <a:r>
              <a:rPr lang="en-US" b="1">
                <a:solidFill>
                  <a:srgbClr val="FF3300"/>
                </a:solidFill>
                <a:latin typeface="Arial" charset="0"/>
              </a:rPr>
              <a:t>s</a:t>
            </a:r>
            <a:r>
              <a:rPr lang="en-US">
                <a:solidFill>
                  <a:srgbClr val="FF3300"/>
                </a:solidFill>
                <a:latin typeface="Arial" charset="0"/>
              </a:rPr>
              <a:t> determines the number of images per octave.</a:t>
            </a:r>
          </a:p>
        </p:txBody>
      </p:sp>
    </p:spTree>
    <p:extLst>
      <p:ext uri="{BB962C8B-B14F-4D97-AF65-F5344CB8AC3E}">
        <p14:creationId xmlns:p14="http://schemas.microsoft.com/office/powerpoint/2010/main" val="3290691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quarter" idx="10"/>
          </p:nvPr>
        </p:nvSpPr>
        <p:spPr/>
        <p:txBody>
          <a:bodyPr/>
          <a:lstStyle/>
          <a:p>
            <a:pPr>
              <a:defRPr/>
            </a:pPr>
            <a:fld id="{44750871-BA71-411F-9F60-60CCEF146A91}" type="datetime1">
              <a:rPr lang="en-US">
                <a:solidFill>
                  <a:srgbClr val="000000"/>
                </a:solidFill>
              </a:rPr>
              <a:pPr>
                <a:defRPr/>
              </a:pPr>
              <a:t>11/24/2021</a:t>
            </a:fld>
            <a:endParaRPr lang="en-US" altLang="zh-CN">
              <a:solidFill>
                <a:srgbClr val="000000"/>
              </a:solidFill>
            </a:endParaRPr>
          </a:p>
        </p:txBody>
      </p:sp>
      <p:sp>
        <p:nvSpPr>
          <p:cNvPr id="13" name="Slide Number Placeholder 7"/>
          <p:cNvSpPr>
            <a:spLocks noGrp="1"/>
          </p:cNvSpPr>
          <p:nvPr>
            <p:ph type="sldNum" sz="quarter" idx="12"/>
          </p:nvPr>
        </p:nvSpPr>
        <p:spPr/>
        <p:txBody>
          <a:bodyPr/>
          <a:lstStyle/>
          <a:p>
            <a:pPr>
              <a:defRPr/>
            </a:pPr>
            <a:fld id="{1463CDC2-AEA2-456E-9D73-80755E5CF4CE}" type="slidenum">
              <a:rPr lang="en-US" altLang="zh-CN">
                <a:solidFill>
                  <a:srgbClr val="000000"/>
                </a:solidFill>
              </a:rPr>
              <a:pPr>
                <a:defRPr/>
              </a:pPr>
              <a:t>78</a:t>
            </a:fld>
            <a:endParaRPr lang="en-US" altLang="zh-CN">
              <a:solidFill>
                <a:srgbClr val="000000"/>
              </a:solidFill>
            </a:endParaRPr>
          </a:p>
        </p:txBody>
      </p:sp>
      <p:sp>
        <p:nvSpPr>
          <p:cNvPr id="1030" name="Rectangle 2"/>
          <p:cNvSpPr>
            <a:spLocks noGrp="1" noChangeArrowheads="1"/>
          </p:cNvSpPr>
          <p:nvPr>
            <p:ph type="title"/>
          </p:nvPr>
        </p:nvSpPr>
        <p:spPr/>
        <p:txBody>
          <a:bodyPr/>
          <a:lstStyle/>
          <a:p>
            <a:pPr eaLnBrk="1" hangingPunct="1"/>
            <a:r>
              <a:rPr lang="en-US" b="1"/>
              <a:t>Key point localization</a:t>
            </a:r>
          </a:p>
        </p:txBody>
      </p:sp>
      <p:sp>
        <p:nvSpPr>
          <p:cNvPr id="1031" name="Rectangle 3"/>
          <p:cNvSpPr>
            <a:spLocks noGrp="1" noChangeArrowheads="1"/>
          </p:cNvSpPr>
          <p:nvPr>
            <p:ph type="body" sz="half" idx="1"/>
          </p:nvPr>
        </p:nvSpPr>
        <p:spPr>
          <a:xfrm>
            <a:off x="457200" y="2584450"/>
            <a:ext cx="4338638" cy="3546475"/>
          </a:xfrm>
        </p:spPr>
        <p:txBody>
          <a:bodyPr/>
          <a:lstStyle/>
          <a:p>
            <a:pPr eaLnBrk="1" hangingPunct="1">
              <a:lnSpc>
                <a:spcPct val="90000"/>
              </a:lnSpc>
            </a:pPr>
            <a:r>
              <a:rPr lang="en-US" sz="2600"/>
              <a:t>Detect maxima and minima of difference-of-Gaussian in scale space</a:t>
            </a:r>
          </a:p>
          <a:p>
            <a:pPr eaLnBrk="1" hangingPunct="1">
              <a:lnSpc>
                <a:spcPct val="90000"/>
              </a:lnSpc>
            </a:pPr>
            <a:endParaRPr lang="en-US" sz="2600"/>
          </a:p>
          <a:p>
            <a:pPr eaLnBrk="1" hangingPunct="1">
              <a:lnSpc>
                <a:spcPct val="90000"/>
              </a:lnSpc>
            </a:pPr>
            <a:r>
              <a:rPr lang="en-US" sz="2600"/>
              <a:t>Each point is compared to its 8 neighbors in the current image and 9 neighbors each in the scales above and below</a:t>
            </a:r>
          </a:p>
        </p:txBody>
      </p:sp>
      <p:graphicFrame>
        <p:nvGraphicFramePr>
          <p:cNvPr id="1026" name="Object 4"/>
          <p:cNvGraphicFramePr>
            <a:graphicFrameLocks noGrp="1" noChangeAspect="1"/>
          </p:cNvGraphicFramePr>
          <p:nvPr>
            <p:ph sz="quarter" idx="2"/>
          </p:nvPr>
        </p:nvGraphicFramePr>
        <p:xfrm>
          <a:off x="5095875" y="1862138"/>
          <a:ext cx="3460750" cy="2732087"/>
        </p:xfrm>
        <a:graphic>
          <a:graphicData uri="http://schemas.openxmlformats.org/presentationml/2006/ole">
            <mc:AlternateContent xmlns:mc="http://schemas.openxmlformats.org/markup-compatibility/2006">
              <mc:Choice xmlns:v="urn:schemas-microsoft-com:vml" Requires="v">
                <p:oleObj spid="_x0000_s4100" name="Bitmap Image" r:id="rId4" imgW="3414056" imgH="3070476" progId="Paint.Picture">
                  <p:embed/>
                </p:oleObj>
              </mc:Choice>
              <mc:Fallback>
                <p:oleObj name="Bitmap Image" r:id="rId4" imgW="3414056" imgH="307047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75" y="1862138"/>
                        <a:ext cx="3460750" cy="27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2" name="Picture 5" descr="maxi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8825" y="3425825"/>
            <a:ext cx="63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6" descr="maxi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8825" y="3425825"/>
            <a:ext cx="63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7" name="Object 7"/>
          <p:cNvGraphicFramePr>
            <a:graphicFrameLocks noChangeAspect="1"/>
          </p:cNvGraphicFramePr>
          <p:nvPr/>
        </p:nvGraphicFramePr>
        <p:xfrm>
          <a:off x="4529138" y="3386138"/>
          <a:ext cx="84137" cy="84137"/>
        </p:xfrm>
        <a:graphic>
          <a:graphicData uri="http://schemas.openxmlformats.org/presentationml/2006/ole">
            <mc:AlternateContent xmlns:mc="http://schemas.openxmlformats.org/markup-compatibility/2006">
              <mc:Choice xmlns:v="urn:schemas-microsoft-com:vml" Requires="v">
                <p:oleObj spid="_x0000_s4101" name="CorelDRAW" r:id="rId7" imgW="84531" imgH="84647" progId="CorelDraw.Graphic.8">
                  <p:embed/>
                </p:oleObj>
              </mc:Choice>
              <mc:Fallback>
                <p:oleObj name="CorelDRAW" r:id="rId7" imgW="84531" imgH="84647" progId="CorelDraw.Graphic.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138" y="3386138"/>
                        <a:ext cx="84137" cy="8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8" descr="Pyrami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8825" y="3425825"/>
            <a:ext cx="63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 Box 11"/>
          <p:cNvSpPr txBox="1">
            <a:spLocks noChangeArrowheads="1"/>
          </p:cNvSpPr>
          <p:nvPr/>
        </p:nvSpPr>
        <p:spPr bwMode="auto">
          <a:xfrm>
            <a:off x="5165725" y="4684713"/>
            <a:ext cx="2987675" cy="92551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fontAlgn="base" hangingPunct="1">
              <a:spcBef>
                <a:spcPct val="0"/>
              </a:spcBef>
              <a:spcAft>
                <a:spcPct val="0"/>
              </a:spcAft>
            </a:pPr>
            <a:r>
              <a:rPr lang="en-US">
                <a:solidFill>
                  <a:srgbClr val="FF3300"/>
                </a:solidFill>
                <a:latin typeface="Arial" charset="0"/>
              </a:rPr>
              <a:t>For each max or min found,</a:t>
            </a:r>
          </a:p>
          <a:p>
            <a:pPr eaLnBrk="1" fontAlgn="base" hangingPunct="1">
              <a:spcBef>
                <a:spcPct val="0"/>
              </a:spcBef>
              <a:spcAft>
                <a:spcPct val="0"/>
              </a:spcAft>
            </a:pPr>
            <a:r>
              <a:rPr lang="en-US">
                <a:solidFill>
                  <a:srgbClr val="FF3300"/>
                </a:solidFill>
                <a:latin typeface="Arial" charset="0"/>
              </a:rPr>
              <a:t>output is the </a:t>
            </a:r>
            <a:r>
              <a:rPr lang="en-US" b="1">
                <a:solidFill>
                  <a:srgbClr val="FF3300"/>
                </a:solidFill>
                <a:latin typeface="Arial" charset="0"/>
              </a:rPr>
              <a:t>location</a:t>
            </a:r>
            <a:r>
              <a:rPr lang="en-US">
                <a:solidFill>
                  <a:srgbClr val="FF3300"/>
                </a:solidFill>
                <a:latin typeface="Arial" charset="0"/>
              </a:rPr>
              <a:t> and</a:t>
            </a:r>
          </a:p>
          <a:p>
            <a:pPr eaLnBrk="1" fontAlgn="base" hangingPunct="1">
              <a:spcBef>
                <a:spcPct val="0"/>
              </a:spcBef>
              <a:spcAft>
                <a:spcPct val="0"/>
              </a:spcAft>
            </a:pPr>
            <a:r>
              <a:rPr lang="en-US">
                <a:solidFill>
                  <a:srgbClr val="FF3300"/>
                </a:solidFill>
                <a:latin typeface="Arial" charset="0"/>
              </a:rPr>
              <a:t>the </a:t>
            </a:r>
            <a:r>
              <a:rPr lang="en-US" b="1">
                <a:solidFill>
                  <a:srgbClr val="FF3300"/>
                </a:solidFill>
                <a:latin typeface="Arial" charset="0"/>
              </a:rPr>
              <a:t>scale</a:t>
            </a:r>
            <a:r>
              <a:rPr lang="en-US">
                <a:solidFill>
                  <a:srgbClr val="FF3300"/>
                </a:solidFill>
                <a:latin typeface="Arial" charset="0"/>
              </a:rPr>
              <a:t>.</a:t>
            </a:r>
          </a:p>
        </p:txBody>
      </p:sp>
      <p:sp>
        <p:nvSpPr>
          <p:cNvPr id="1036" name="Text Box 12"/>
          <p:cNvSpPr txBox="1">
            <a:spLocks noChangeArrowheads="1"/>
          </p:cNvSpPr>
          <p:nvPr/>
        </p:nvSpPr>
        <p:spPr bwMode="auto">
          <a:xfrm>
            <a:off x="6080125" y="646113"/>
            <a:ext cx="25971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fontAlgn="base" hangingPunct="1">
              <a:spcBef>
                <a:spcPct val="0"/>
              </a:spcBef>
              <a:spcAft>
                <a:spcPct val="0"/>
              </a:spcAft>
            </a:pPr>
            <a:r>
              <a:rPr lang="en-US">
                <a:solidFill>
                  <a:srgbClr val="3333CC"/>
                </a:solidFill>
                <a:latin typeface="Arial" charset="0"/>
              </a:rPr>
              <a:t>s+2 difference images.</a:t>
            </a:r>
          </a:p>
          <a:p>
            <a:pPr eaLnBrk="1" fontAlgn="base" hangingPunct="1">
              <a:spcBef>
                <a:spcPct val="0"/>
              </a:spcBef>
              <a:spcAft>
                <a:spcPct val="0"/>
              </a:spcAft>
            </a:pPr>
            <a:r>
              <a:rPr lang="en-US">
                <a:solidFill>
                  <a:srgbClr val="3333CC"/>
                </a:solidFill>
                <a:latin typeface="Arial" charset="0"/>
              </a:rPr>
              <a:t>top and bottom ignored.</a:t>
            </a:r>
          </a:p>
          <a:p>
            <a:pPr eaLnBrk="1" fontAlgn="base" hangingPunct="1">
              <a:spcBef>
                <a:spcPct val="0"/>
              </a:spcBef>
              <a:spcAft>
                <a:spcPct val="0"/>
              </a:spcAft>
            </a:pPr>
            <a:r>
              <a:rPr lang="en-US">
                <a:solidFill>
                  <a:srgbClr val="3333CC"/>
                </a:solidFill>
                <a:latin typeface="Arial" charset="0"/>
              </a:rPr>
              <a:t>s planes searched.</a:t>
            </a:r>
          </a:p>
        </p:txBody>
      </p:sp>
    </p:spTree>
    <p:extLst>
      <p:ext uri="{BB962C8B-B14F-4D97-AF65-F5344CB8AC3E}">
        <p14:creationId xmlns:p14="http://schemas.microsoft.com/office/powerpoint/2010/main" val="1918494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err="1"/>
              <a:t>Keypoint</a:t>
            </a:r>
            <a:r>
              <a:rPr lang="en-US" b="1" dirty="0"/>
              <a:t> Localization</a:t>
            </a:r>
            <a:br>
              <a:rPr lang="en-US" b="1" dirty="0"/>
            </a:br>
            <a:endParaRPr lang="en-US" dirty="0"/>
          </a:p>
        </p:txBody>
      </p:sp>
      <p:sp>
        <p:nvSpPr>
          <p:cNvPr id="9" name="Content Placeholder 8"/>
          <p:cNvSpPr>
            <a:spLocks noGrp="1"/>
          </p:cNvSpPr>
          <p:nvPr>
            <p:ph idx="1"/>
          </p:nvPr>
        </p:nvSpPr>
        <p:spPr/>
        <p:txBody>
          <a:bodyPr>
            <a:normAutofit lnSpcReduction="10000"/>
          </a:bodyPr>
          <a:lstStyle/>
          <a:p>
            <a:r>
              <a:rPr lang="en-US" dirty="0"/>
              <a:t>Find the local maxima and minima</a:t>
            </a:r>
          </a:p>
          <a:p>
            <a:pPr lvl="1"/>
            <a:r>
              <a:rPr lang="en-US" i="1" dirty="0"/>
              <a:t>To locate the local maxima and minima, we go through every pixel in the image and compare it with its neighboring pixels.</a:t>
            </a:r>
          </a:p>
          <a:p>
            <a:pPr lvl="1"/>
            <a:r>
              <a:rPr lang="en-US" dirty="0"/>
              <a:t>For example, we have three images from the first octave. The pixel marked </a:t>
            </a:r>
            <a:r>
              <a:rPr lang="en-US" i="1" dirty="0"/>
              <a:t>x</a:t>
            </a:r>
            <a:r>
              <a:rPr lang="en-US" dirty="0"/>
              <a:t> is compared with the neighboring pixels (in green) and is selected as a </a:t>
            </a:r>
            <a:r>
              <a:rPr lang="en-US" dirty="0" err="1"/>
              <a:t>keypoint</a:t>
            </a:r>
            <a:r>
              <a:rPr lang="en-US" dirty="0"/>
              <a:t> if it is the highest or lowest among the neighbors:</a:t>
            </a:r>
          </a:p>
          <a:p>
            <a:r>
              <a:rPr lang="en-US" dirty="0"/>
              <a:t>Remove low contrast </a:t>
            </a:r>
            <a:r>
              <a:rPr lang="en-US" dirty="0" err="1"/>
              <a:t>keypoints</a:t>
            </a:r>
            <a:r>
              <a:rPr lang="en-US" dirty="0"/>
              <a:t> (</a:t>
            </a:r>
            <a:r>
              <a:rPr lang="en-US" dirty="0" err="1"/>
              <a:t>keypoint</a:t>
            </a:r>
            <a:r>
              <a:rPr lang="en-US" dirty="0"/>
              <a:t> selection)</a:t>
            </a:r>
          </a:p>
          <a:p>
            <a:endParaRPr lang="en-US" dirty="0"/>
          </a:p>
        </p:txBody>
      </p:sp>
      <p:sp>
        <p:nvSpPr>
          <p:cNvPr id="6" name="Date Placeholder 5"/>
          <p:cNvSpPr>
            <a:spLocks noGrp="1"/>
          </p:cNvSpPr>
          <p:nvPr>
            <p:ph type="dt" sz="half" idx="10"/>
          </p:nvPr>
        </p:nvSpPr>
        <p:spPr/>
        <p:txBody>
          <a:bodyPr/>
          <a:lstStyle/>
          <a:p>
            <a:pPr>
              <a:defRPr/>
            </a:pPr>
            <a:fld id="{D4EFE826-C5D6-4481-A29A-1C8F2B27B6ED}" type="datetime1">
              <a:rPr lang="en-US" smtClean="0">
                <a:solidFill>
                  <a:srgbClr val="000000"/>
                </a:solidFill>
              </a:rPr>
              <a:pPr>
                <a:defRPr/>
              </a:pPr>
              <a:t>11/24/2021</a:t>
            </a:fld>
            <a:endParaRPr lang="en-US" altLang="zh-CN">
              <a:solidFill>
                <a:srgbClr val="000000"/>
              </a:solidFill>
            </a:endParaRPr>
          </a:p>
        </p:txBody>
      </p:sp>
      <p:sp>
        <p:nvSpPr>
          <p:cNvPr id="7" name="Slide Number Placeholder 6"/>
          <p:cNvSpPr>
            <a:spLocks noGrp="1"/>
          </p:cNvSpPr>
          <p:nvPr>
            <p:ph type="sldNum" sz="quarter" idx="12"/>
          </p:nvPr>
        </p:nvSpPr>
        <p:spPr/>
        <p:txBody>
          <a:bodyPr/>
          <a:lstStyle/>
          <a:p>
            <a:pPr>
              <a:defRPr/>
            </a:pPr>
            <a:fld id="{E8FA9C69-3A40-42F4-B619-F1FED2A9DBC7}" type="slidenum">
              <a:rPr lang="en-US" altLang="zh-CN" smtClean="0">
                <a:solidFill>
                  <a:srgbClr val="000000"/>
                </a:solidFill>
              </a:rPr>
              <a:pPr>
                <a:defRPr/>
              </a:pPr>
              <a:t>79</a:t>
            </a:fld>
            <a:endParaRPr lang="en-US" altLang="zh-CN">
              <a:solidFill>
                <a:srgbClr val="000000"/>
              </a:solidFill>
            </a:endParaRPr>
          </a:p>
        </p:txBody>
      </p:sp>
    </p:spTree>
    <p:extLst>
      <p:ext uri="{BB962C8B-B14F-4D97-AF65-F5344CB8AC3E}">
        <p14:creationId xmlns:p14="http://schemas.microsoft.com/office/powerpoint/2010/main" val="366300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63" y="2257425"/>
            <a:ext cx="296227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146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Keypoint</a:t>
            </a:r>
            <a:r>
              <a:rPr lang="en-US" b="1" dirty="0"/>
              <a:t> Selection</a:t>
            </a:r>
            <a:br>
              <a:rPr lang="en-US" b="1" dirty="0"/>
            </a:br>
            <a:endParaRPr lang="en-US" dirty="0"/>
          </a:p>
        </p:txBody>
      </p:sp>
      <p:sp>
        <p:nvSpPr>
          <p:cNvPr id="3" name="Content Placeholder 2"/>
          <p:cNvSpPr>
            <a:spLocks noGrp="1"/>
          </p:cNvSpPr>
          <p:nvPr>
            <p:ph idx="1"/>
          </p:nvPr>
        </p:nvSpPr>
        <p:spPr>
          <a:xfrm>
            <a:off x="457200" y="1219200"/>
            <a:ext cx="8229600" cy="4911725"/>
          </a:xfrm>
        </p:spPr>
        <p:txBody>
          <a:bodyPr>
            <a:normAutofit fontScale="92500" lnSpcReduction="10000"/>
          </a:bodyPr>
          <a:lstStyle/>
          <a:p>
            <a:r>
              <a:rPr lang="en-US" dirty="0"/>
              <a:t>eliminate the </a:t>
            </a:r>
            <a:r>
              <a:rPr lang="en-US" dirty="0" err="1"/>
              <a:t>keypoints</a:t>
            </a:r>
            <a:r>
              <a:rPr lang="en-US" dirty="0"/>
              <a:t> that have low contrast, or lie very close to the edge.</a:t>
            </a:r>
          </a:p>
          <a:p>
            <a:r>
              <a:rPr lang="en-US" dirty="0"/>
              <a:t>To deal with the low contrast </a:t>
            </a:r>
            <a:r>
              <a:rPr lang="en-US" dirty="0" err="1"/>
              <a:t>keypoints</a:t>
            </a:r>
            <a:r>
              <a:rPr lang="en-US" dirty="0"/>
              <a:t>, a second-order Taylor expansion is computed for each </a:t>
            </a:r>
            <a:r>
              <a:rPr lang="en-US" dirty="0" err="1"/>
              <a:t>keypoint</a:t>
            </a:r>
            <a:r>
              <a:rPr lang="en-US" dirty="0"/>
              <a:t>. If the resulting value is less than 0.03 (in magnitude), we reject the </a:t>
            </a:r>
            <a:r>
              <a:rPr lang="en-US" dirty="0" err="1"/>
              <a:t>keypoint</a:t>
            </a:r>
            <a:endParaRPr lang="en-US" dirty="0"/>
          </a:p>
          <a:p>
            <a:r>
              <a:rPr lang="en-US" dirty="0"/>
              <a:t>to identify the poorly located </a:t>
            </a:r>
            <a:r>
              <a:rPr lang="en-US" dirty="0" err="1"/>
              <a:t>keypoints</a:t>
            </a:r>
            <a:r>
              <a:rPr lang="en-US" dirty="0"/>
              <a:t>. These are the </a:t>
            </a:r>
            <a:r>
              <a:rPr lang="en-US" dirty="0" err="1"/>
              <a:t>keypoints</a:t>
            </a:r>
            <a:r>
              <a:rPr lang="en-US" dirty="0"/>
              <a:t> that are close to the edge and have a high edge response but may not be robust to a small amount of noise. A second-order Hessian matrix is used to identify such </a:t>
            </a:r>
            <a:r>
              <a:rPr lang="en-US" dirty="0" err="1"/>
              <a:t>keypoints</a:t>
            </a:r>
            <a:r>
              <a:rPr lang="en-US" dirty="0"/>
              <a:t>. </a:t>
            </a:r>
          </a:p>
        </p:txBody>
      </p:sp>
      <p:sp>
        <p:nvSpPr>
          <p:cNvPr id="4" name="Date Placeholder 3"/>
          <p:cNvSpPr>
            <a:spLocks noGrp="1"/>
          </p:cNvSpPr>
          <p:nvPr>
            <p:ph type="dt" sz="half" idx="10"/>
          </p:nvPr>
        </p:nvSpPr>
        <p:spPr/>
        <p:txBody>
          <a:bodyPr/>
          <a:lstStyle/>
          <a:p>
            <a:pPr>
              <a:defRPr/>
            </a:pPr>
            <a:fld id="{A9C488CC-3D6B-427D-B5B3-E64DCB0E1DDD}" type="datetime1">
              <a:rPr lang="en-US" smtClean="0">
                <a:solidFill>
                  <a:srgbClr val="000000"/>
                </a:solidFill>
              </a:rPr>
              <a:pPr>
                <a:defRPr/>
              </a:pPr>
              <a:t>11/24/2021</a:t>
            </a:fld>
            <a:endParaRPr lang="en-US" altLang="zh-CN">
              <a:solidFill>
                <a:srgbClr val="000000"/>
              </a:solidFill>
            </a:endParaRPr>
          </a:p>
        </p:txBody>
      </p:sp>
      <p:sp>
        <p:nvSpPr>
          <p:cNvPr id="5" name="Slide Number Placeholder 4"/>
          <p:cNvSpPr>
            <a:spLocks noGrp="1"/>
          </p:cNvSpPr>
          <p:nvPr>
            <p:ph type="sldNum" sz="quarter" idx="12"/>
          </p:nvPr>
        </p:nvSpPr>
        <p:spPr/>
        <p:txBody>
          <a:bodyPr/>
          <a:lstStyle/>
          <a:p>
            <a:pPr>
              <a:defRPr/>
            </a:pPr>
            <a:fld id="{72903887-6B75-4301-A816-DD8FB0BCF8DA}" type="slidenum">
              <a:rPr lang="en-US" altLang="zh-CN" smtClean="0">
                <a:solidFill>
                  <a:srgbClr val="000000"/>
                </a:solidFill>
              </a:rPr>
              <a:pPr>
                <a:defRPr/>
              </a:pPr>
              <a:t>80</a:t>
            </a:fld>
            <a:endParaRPr lang="en-US" altLang="zh-CN">
              <a:solidFill>
                <a:srgbClr val="000000"/>
              </a:solidFill>
            </a:endParaRPr>
          </a:p>
        </p:txBody>
      </p:sp>
    </p:spTree>
    <p:extLst>
      <p:ext uri="{BB962C8B-B14F-4D97-AF65-F5344CB8AC3E}">
        <p14:creationId xmlns:p14="http://schemas.microsoft.com/office/powerpoint/2010/main" val="2752960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quarter" idx="10"/>
          </p:nvPr>
        </p:nvSpPr>
        <p:spPr/>
        <p:txBody>
          <a:bodyPr/>
          <a:lstStyle/>
          <a:p>
            <a:pPr>
              <a:defRPr/>
            </a:pPr>
            <a:fld id="{12D7ADC4-5AF3-4202-BFB2-E6B47A022FDA}" type="datetime1">
              <a:rPr lang="en-US">
                <a:solidFill>
                  <a:srgbClr val="000000"/>
                </a:solidFill>
              </a:rPr>
              <a:pPr>
                <a:defRPr/>
              </a:pPr>
              <a:t>11/24/2021</a:t>
            </a:fld>
            <a:endParaRPr lang="en-US" altLang="zh-CN">
              <a:solidFill>
                <a:srgbClr val="000000"/>
              </a:solidFill>
            </a:endParaRPr>
          </a:p>
        </p:txBody>
      </p:sp>
      <p:sp>
        <p:nvSpPr>
          <p:cNvPr id="13" name="Slide Number Placeholder 7"/>
          <p:cNvSpPr>
            <a:spLocks noGrp="1"/>
          </p:cNvSpPr>
          <p:nvPr>
            <p:ph type="sldNum" sz="quarter" idx="12"/>
          </p:nvPr>
        </p:nvSpPr>
        <p:spPr/>
        <p:txBody>
          <a:bodyPr/>
          <a:lstStyle/>
          <a:p>
            <a:pPr>
              <a:defRPr/>
            </a:pPr>
            <a:fld id="{01357E8B-2142-440D-87AF-F173B50F5186}" type="slidenum">
              <a:rPr lang="en-US" altLang="zh-CN">
                <a:solidFill>
                  <a:srgbClr val="000000"/>
                </a:solidFill>
              </a:rPr>
              <a:pPr>
                <a:defRPr/>
              </a:pPr>
              <a:t>81</a:t>
            </a:fld>
            <a:endParaRPr lang="en-US" altLang="zh-CN">
              <a:solidFill>
                <a:srgbClr val="000000"/>
              </a:solidFill>
            </a:endParaRPr>
          </a:p>
        </p:txBody>
      </p:sp>
      <p:sp>
        <p:nvSpPr>
          <p:cNvPr id="27652" name="Rectangle 2"/>
          <p:cNvSpPr>
            <a:spLocks noGrp="1" noChangeArrowheads="1"/>
          </p:cNvSpPr>
          <p:nvPr>
            <p:ph type="title"/>
          </p:nvPr>
        </p:nvSpPr>
        <p:spPr/>
        <p:txBody>
          <a:bodyPr/>
          <a:lstStyle/>
          <a:p>
            <a:pPr eaLnBrk="1" hangingPunct="1"/>
            <a:r>
              <a:rPr lang="en-US" altLang="zh-CN"/>
              <a:t>Eliminating the Edge Response</a:t>
            </a:r>
          </a:p>
        </p:txBody>
      </p:sp>
      <p:sp>
        <p:nvSpPr>
          <p:cNvPr id="27653" name="Rectangle 3"/>
          <p:cNvSpPr>
            <a:spLocks noGrp="1" noChangeArrowheads="1"/>
          </p:cNvSpPr>
          <p:nvPr>
            <p:ph type="body" sz="half" idx="1"/>
          </p:nvPr>
        </p:nvSpPr>
        <p:spPr>
          <a:xfrm>
            <a:off x="457200" y="1600200"/>
            <a:ext cx="8153400" cy="4530725"/>
          </a:xfrm>
        </p:spPr>
        <p:txBody>
          <a:bodyPr/>
          <a:lstStyle/>
          <a:p>
            <a:pPr eaLnBrk="1" hangingPunct="1"/>
            <a:r>
              <a:rPr lang="en-US" altLang="zh-CN" sz="2200"/>
              <a:t>Reject flats:</a:t>
            </a:r>
          </a:p>
          <a:p>
            <a:pPr lvl="1" eaLnBrk="1" hangingPunct="1"/>
            <a:r>
              <a:rPr lang="en-US" altLang="zh-CN" sz="2200"/>
              <a:t>                    &lt; 0.03</a:t>
            </a:r>
          </a:p>
          <a:p>
            <a:pPr eaLnBrk="1" hangingPunct="1"/>
            <a:r>
              <a:rPr lang="en-US" altLang="zh-CN" sz="2200"/>
              <a:t>Reject edges:</a:t>
            </a:r>
          </a:p>
          <a:p>
            <a:pPr lvl="1" eaLnBrk="1" hangingPunct="1"/>
            <a:endParaRPr lang="en-US" altLang="zh-CN" sz="2200"/>
          </a:p>
          <a:p>
            <a:pPr eaLnBrk="1" hangingPunct="1"/>
            <a:endParaRPr lang="en-US" altLang="zh-CN" sz="2200"/>
          </a:p>
          <a:p>
            <a:pPr eaLnBrk="1" hangingPunct="1"/>
            <a:endParaRPr lang="en-US" altLang="zh-CN" sz="2200"/>
          </a:p>
          <a:p>
            <a:pPr eaLnBrk="1" hangingPunct="1"/>
            <a:endParaRPr lang="en-US" altLang="zh-CN" sz="2200"/>
          </a:p>
          <a:p>
            <a:pPr eaLnBrk="1" hangingPunct="1"/>
            <a:endParaRPr lang="en-US" altLang="zh-CN" sz="2200"/>
          </a:p>
          <a:p>
            <a:pPr eaLnBrk="1" hangingPunct="1"/>
            <a:endParaRPr lang="en-US" altLang="zh-CN" sz="2200"/>
          </a:p>
          <a:p>
            <a:pPr lvl="1" eaLnBrk="1" hangingPunct="1"/>
            <a:r>
              <a:rPr lang="en-US" altLang="zh-CN" sz="2200"/>
              <a:t>r &lt; 10</a:t>
            </a:r>
          </a:p>
          <a:p>
            <a:pPr eaLnBrk="1" hangingPunct="1"/>
            <a:r>
              <a:rPr lang="en-US" altLang="zh-CN" sz="2200">
                <a:solidFill>
                  <a:schemeClr val="accent1"/>
                </a:solidFill>
              </a:rPr>
              <a:t>What does this look like?</a:t>
            </a:r>
          </a:p>
        </p:txBody>
      </p:sp>
      <p:pic>
        <p:nvPicPr>
          <p:cNvPr id="2765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752600" y="1981200"/>
            <a:ext cx="742950" cy="400050"/>
          </a:xfrm>
          <a:noFill/>
        </p:spPr>
      </p:pic>
      <p:pic>
        <p:nvPicPr>
          <p:cNvPr id="27655" name="Picture 8"/>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2971800" y="2514600"/>
            <a:ext cx="2819400" cy="1009650"/>
          </a:xfrm>
          <a:noFill/>
        </p:spPr>
      </p:pic>
      <p:pic>
        <p:nvPicPr>
          <p:cNvPr id="2765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3505200"/>
            <a:ext cx="40100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419600"/>
            <a:ext cx="50101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Text Box 13"/>
          <p:cNvSpPr txBox="1">
            <a:spLocks noChangeArrowheads="1"/>
          </p:cNvSpPr>
          <p:nvPr/>
        </p:nvSpPr>
        <p:spPr bwMode="auto">
          <a:xfrm>
            <a:off x="5562600" y="2743200"/>
            <a:ext cx="3395663" cy="620713"/>
          </a:xfrm>
          <a:prstGeom prst="rect">
            <a:avLst/>
          </a:prstGeom>
          <a:noFill/>
          <a:ln w="9525">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fontAlgn="base" hangingPunct="1">
              <a:spcBef>
                <a:spcPct val="0"/>
              </a:spcBef>
              <a:spcAft>
                <a:spcPct val="0"/>
              </a:spcAft>
            </a:pPr>
            <a:r>
              <a:rPr lang="en-US" sz="1600">
                <a:solidFill>
                  <a:srgbClr val="3333CC"/>
                </a:solidFill>
                <a:latin typeface="Arial" charset="0"/>
              </a:rPr>
              <a:t>Let </a:t>
            </a:r>
            <a:r>
              <a:rPr lang="en-US" sz="1600">
                <a:solidFill>
                  <a:srgbClr val="3333CC"/>
                </a:solidFill>
                <a:latin typeface="Arial" charset="0"/>
                <a:sym typeface="Symbol" pitchFamily="18" charset="2"/>
              </a:rPr>
              <a:t> be the eigenvalue with</a:t>
            </a:r>
          </a:p>
          <a:p>
            <a:pPr eaLnBrk="1" fontAlgn="base" hangingPunct="1">
              <a:spcBef>
                <a:spcPct val="0"/>
              </a:spcBef>
              <a:spcAft>
                <a:spcPct val="0"/>
              </a:spcAft>
            </a:pPr>
            <a:r>
              <a:rPr lang="en-US" sz="1600">
                <a:solidFill>
                  <a:srgbClr val="3333CC"/>
                </a:solidFill>
                <a:latin typeface="Arial" charset="0"/>
                <a:sym typeface="Symbol" pitchFamily="18" charset="2"/>
              </a:rPr>
              <a:t>larger magnitude and  the smaller</a:t>
            </a:r>
            <a:r>
              <a:rPr lang="en-US">
                <a:solidFill>
                  <a:srgbClr val="000000"/>
                </a:solidFill>
                <a:latin typeface="Arial" charset="0"/>
                <a:sym typeface="Symbol" pitchFamily="18" charset="2"/>
              </a:rPr>
              <a:t>.</a:t>
            </a:r>
          </a:p>
        </p:txBody>
      </p:sp>
      <p:sp>
        <p:nvSpPr>
          <p:cNvPr id="27659" name="Text Box 14"/>
          <p:cNvSpPr txBox="1">
            <a:spLocks noChangeArrowheads="1"/>
          </p:cNvSpPr>
          <p:nvPr/>
        </p:nvSpPr>
        <p:spPr bwMode="auto">
          <a:xfrm>
            <a:off x="381000" y="4419600"/>
            <a:ext cx="1308100" cy="650875"/>
          </a:xfrm>
          <a:prstGeom prst="rect">
            <a:avLst/>
          </a:prstGeom>
          <a:noFill/>
          <a:ln w="9525">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fontAlgn="base" hangingPunct="1">
              <a:spcBef>
                <a:spcPct val="0"/>
              </a:spcBef>
              <a:spcAft>
                <a:spcPct val="0"/>
              </a:spcAft>
            </a:pPr>
            <a:r>
              <a:rPr lang="en-US">
                <a:solidFill>
                  <a:srgbClr val="3333CC"/>
                </a:solidFill>
                <a:latin typeface="Arial" charset="0"/>
              </a:rPr>
              <a:t>Let r = </a:t>
            </a:r>
            <a:r>
              <a:rPr lang="en-US">
                <a:solidFill>
                  <a:srgbClr val="3333CC"/>
                </a:solidFill>
                <a:latin typeface="Arial" charset="0"/>
                <a:sym typeface="Symbol" pitchFamily="18" charset="2"/>
              </a:rPr>
              <a:t>/.</a:t>
            </a:r>
          </a:p>
          <a:p>
            <a:pPr eaLnBrk="1" fontAlgn="base" hangingPunct="1">
              <a:spcBef>
                <a:spcPct val="0"/>
              </a:spcBef>
              <a:spcAft>
                <a:spcPct val="0"/>
              </a:spcAft>
            </a:pPr>
            <a:r>
              <a:rPr lang="en-US">
                <a:solidFill>
                  <a:srgbClr val="3333CC"/>
                </a:solidFill>
                <a:latin typeface="Arial" charset="0"/>
                <a:sym typeface="Symbol" pitchFamily="18" charset="2"/>
              </a:rPr>
              <a:t>So  = r</a:t>
            </a:r>
          </a:p>
        </p:txBody>
      </p:sp>
      <p:sp>
        <p:nvSpPr>
          <p:cNvPr id="27660" name="Text Box 15"/>
          <p:cNvSpPr txBox="1">
            <a:spLocks noChangeArrowheads="1"/>
          </p:cNvSpPr>
          <p:nvPr/>
        </p:nvSpPr>
        <p:spPr bwMode="auto">
          <a:xfrm>
            <a:off x="7146925" y="4456113"/>
            <a:ext cx="1643063" cy="1200150"/>
          </a:xfrm>
          <a:prstGeom prst="rect">
            <a:avLst/>
          </a:prstGeom>
          <a:noFill/>
          <a:ln w="9525">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fontAlgn="base" hangingPunct="1">
              <a:spcBef>
                <a:spcPct val="0"/>
              </a:spcBef>
              <a:spcAft>
                <a:spcPct val="0"/>
              </a:spcAft>
            </a:pPr>
            <a:r>
              <a:rPr lang="en-US">
                <a:solidFill>
                  <a:srgbClr val="3333CC"/>
                </a:solidFill>
                <a:latin typeface="Arial" charset="0"/>
              </a:rPr>
              <a:t>(r+1)</a:t>
            </a:r>
            <a:r>
              <a:rPr lang="en-US" baseline="30000">
                <a:solidFill>
                  <a:srgbClr val="3333CC"/>
                </a:solidFill>
                <a:latin typeface="Arial" charset="0"/>
              </a:rPr>
              <a:t>2</a:t>
            </a:r>
            <a:r>
              <a:rPr lang="en-US">
                <a:solidFill>
                  <a:srgbClr val="3333CC"/>
                </a:solidFill>
                <a:latin typeface="Arial" charset="0"/>
              </a:rPr>
              <a:t>/r  is at a</a:t>
            </a:r>
          </a:p>
          <a:p>
            <a:pPr eaLnBrk="1" fontAlgn="base" hangingPunct="1">
              <a:spcBef>
                <a:spcPct val="0"/>
              </a:spcBef>
              <a:spcAft>
                <a:spcPct val="0"/>
              </a:spcAft>
            </a:pPr>
            <a:r>
              <a:rPr lang="en-US">
                <a:solidFill>
                  <a:srgbClr val="3333CC"/>
                </a:solidFill>
                <a:latin typeface="Arial" charset="0"/>
              </a:rPr>
              <a:t>min when the</a:t>
            </a:r>
          </a:p>
          <a:p>
            <a:pPr eaLnBrk="1" fontAlgn="base" hangingPunct="1">
              <a:spcBef>
                <a:spcPct val="0"/>
              </a:spcBef>
              <a:spcAft>
                <a:spcPct val="0"/>
              </a:spcAft>
            </a:pPr>
            <a:r>
              <a:rPr lang="en-US">
                <a:solidFill>
                  <a:srgbClr val="3333CC"/>
                </a:solidFill>
                <a:latin typeface="Arial" charset="0"/>
              </a:rPr>
              <a:t>2 eigenvalues</a:t>
            </a:r>
          </a:p>
          <a:p>
            <a:pPr eaLnBrk="1" fontAlgn="base" hangingPunct="1">
              <a:spcBef>
                <a:spcPct val="0"/>
              </a:spcBef>
              <a:spcAft>
                <a:spcPct val="0"/>
              </a:spcAft>
            </a:pPr>
            <a:r>
              <a:rPr lang="en-US">
                <a:solidFill>
                  <a:srgbClr val="3333CC"/>
                </a:solidFill>
                <a:latin typeface="Arial" charset="0"/>
              </a:rPr>
              <a:t>are equal.</a:t>
            </a:r>
          </a:p>
        </p:txBody>
      </p:sp>
    </p:spTree>
    <p:extLst>
      <p:ext uri="{BB962C8B-B14F-4D97-AF65-F5344CB8AC3E}">
        <p14:creationId xmlns:p14="http://schemas.microsoft.com/office/powerpoint/2010/main" val="668523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Orientation Assignment</a:t>
            </a:r>
            <a:br>
              <a:rPr lang="en-US" b="1" dirty="0"/>
            </a:br>
            <a:endParaRPr lang="en-US" dirty="0"/>
          </a:p>
        </p:txBody>
      </p:sp>
      <p:sp>
        <p:nvSpPr>
          <p:cNvPr id="9" name="Content Placeholder 8"/>
          <p:cNvSpPr>
            <a:spLocks noGrp="1"/>
          </p:cNvSpPr>
          <p:nvPr>
            <p:ph idx="1"/>
          </p:nvPr>
        </p:nvSpPr>
        <p:spPr/>
        <p:txBody>
          <a:bodyPr/>
          <a:lstStyle/>
          <a:p>
            <a:r>
              <a:rPr lang="en-US" dirty="0"/>
              <a:t> For a set of stable </a:t>
            </a:r>
            <a:r>
              <a:rPr lang="en-US" dirty="0" err="1"/>
              <a:t>keypoints</a:t>
            </a:r>
            <a:r>
              <a:rPr lang="en-US" dirty="0"/>
              <a:t> for the images. assign an orientation to each of these </a:t>
            </a:r>
            <a:r>
              <a:rPr lang="en-US" dirty="0" err="1"/>
              <a:t>keypoints</a:t>
            </a:r>
            <a:r>
              <a:rPr lang="en-US" dirty="0"/>
              <a:t> so that they are invariant to rotation.</a:t>
            </a:r>
          </a:p>
          <a:p>
            <a:pPr lvl="1"/>
            <a:r>
              <a:rPr lang="en-US" dirty="0"/>
              <a:t>Calculate the magnitude and orientation</a:t>
            </a:r>
          </a:p>
          <a:p>
            <a:pPr lvl="1"/>
            <a:r>
              <a:rPr lang="en-US" dirty="0"/>
              <a:t>Create a histogram for magnitude and orientation</a:t>
            </a:r>
          </a:p>
          <a:p>
            <a:pPr lvl="1"/>
            <a:endParaRPr lang="en-US" dirty="0"/>
          </a:p>
        </p:txBody>
      </p:sp>
      <p:sp>
        <p:nvSpPr>
          <p:cNvPr id="6" name="Date Placeholder 5"/>
          <p:cNvSpPr>
            <a:spLocks noGrp="1"/>
          </p:cNvSpPr>
          <p:nvPr>
            <p:ph type="dt" sz="half" idx="10"/>
          </p:nvPr>
        </p:nvSpPr>
        <p:spPr/>
        <p:txBody>
          <a:bodyPr/>
          <a:lstStyle/>
          <a:p>
            <a:pPr>
              <a:defRPr/>
            </a:pPr>
            <a:fld id="{D4EFE826-C5D6-4481-A29A-1C8F2B27B6ED}" type="datetime1">
              <a:rPr lang="en-US" smtClean="0">
                <a:solidFill>
                  <a:srgbClr val="000000"/>
                </a:solidFill>
              </a:rPr>
              <a:pPr>
                <a:defRPr/>
              </a:pPr>
              <a:t>11/24/2021</a:t>
            </a:fld>
            <a:endParaRPr lang="en-US" altLang="zh-CN">
              <a:solidFill>
                <a:srgbClr val="000000"/>
              </a:solidFill>
            </a:endParaRPr>
          </a:p>
        </p:txBody>
      </p:sp>
      <p:sp>
        <p:nvSpPr>
          <p:cNvPr id="7" name="Slide Number Placeholder 6"/>
          <p:cNvSpPr>
            <a:spLocks noGrp="1"/>
          </p:cNvSpPr>
          <p:nvPr>
            <p:ph type="sldNum" sz="quarter" idx="12"/>
          </p:nvPr>
        </p:nvSpPr>
        <p:spPr/>
        <p:txBody>
          <a:bodyPr/>
          <a:lstStyle/>
          <a:p>
            <a:pPr>
              <a:defRPr/>
            </a:pPr>
            <a:fld id="{E8FA9C69-3A40-42F4-B619-F1FED2A9DBC7}" type="slidenum">
              <a:rPr lang="en-US" altLang="zh-CN" smtClean="0">
                <a:solidFill>
                  <a:srgbClr val="000000"/>
                </a:solidFill>
              </a:rPr>
              <a:pPr>
                <a:defRPr/>
              </a:pPr>
              <a:t>82</a:t>
            </a:fld>
            <a:endParaRPr lang="en-US" altLang="zh-CN">
              <a:solidFill>
                <a:srgbClr val="000000"/>
              </a:solidFill>
            </a:endParaRPr>
          </a:p>
        </p:txBody>
      </p:sp>
    </p:spTree>
    <p:extLst>
      <p:ext uri="{BB962C8B-B14F-4D97-AF65-F5344CB8AC3E}">
        <p14:creationId xmlns:p14="http://schemas.microsoft.com/office/powerpoint/2010/main" val="2131227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636587"/>
          </a:xfrm>
        </p:spPr>
        <p:txBody>
          <a:bodyPr/>
          <a:lstStyle/>
          <a:p>
            <a:r>
              <a:rPr lang="en-US" dirty="0"/>
              <a:t>Calculate Magnitude and Orientation</a:t>
            </a:r>
          </a:p>
        </p:txBody>
      </p:sp>
      <p:sp>
        <p:nvSpPr>
          <p:cNvPr id="3" name="Content Placeholder 2"/>
          <p:cNvSpPr>
            <a:spLocks noGrp="1"/>
          </p:cNvSpPr>
          <p:nvPr>
            <p:ph idx="1"/>
          </p:nvPr>
        </p:nvSpPr>
        <p:spPr>
          <a:xfrm>
            <a:off x="457200" y="3048000"/>
            <a:ext cx="8229600" cy="3082925"/>
          </a:xfrm>
        </p:spPr>
        <p:txBody>
          <a:bodyPr>
            <a:normAutofit fontScale="77500" lnSpcReduction="20000"/>
          </a:bodyPr>
          <a:lstStyle/>
          <a:p>
            <a:endParaRPr lang="en-US" dirty="0"/>
          </a:p>
          <a:p>
            <a:endParaRPr lang="en-US" dirty="0"/>
          </a:p>
          <a:p>
            <a:endParaRPr lang="en-US" dirty="0"/>
          </a:p>
          <a:p>
            <a:r>
              <a:rPr lang="en-US" dirty="0"/>
              <a:t>Consider the sample image shown above:</a:t>
            </a:r>
          </a:p>
          <a:p>
            <a:r>
              <a:rPr lang="en-US" dirty="0"/>
              <a:t>Let’s say we want to find the magnitude and orientation for the pixel value in red. For this, we will calculate the gradients in x and y directions by taking the difference between 55 &amp; 46 and 56 &amp; 42. This comes out to be </a:t>
            </a:r>
            <a:r>
              <a:rPr lang="en-US" dirty="0" err="1"/>
              <a:t>Gx</a:t>
            </a:r>
            <a:r>
              <a:rPr lang="en-US" dirty="0"/>
              <a:t> = 9 and </a:t>
            </a:r>
            <a:r>
              <a:rPr lang="en-US" dirty="0" err="1"/>
              <a:t>Gy</a:t>
            </a:r>
            <a:r>
              <a:rPr lang="en-US" dirty="0"/>
              <a:t> = 14 respectively.</a:t>
            </a:r>
          </a:p>
        </p:txBody>
      </p:sp>
      <p:sp>
        <p:nvSpPr>
          <p:cNvPr id="4" name="Date Placeholder 3"/>
          <p:cNvSpPr>
            <a:spLocks noGrp="1"/>
          </p:cNvSpPr>
          <p:nvPr>
            <p:ph type="dt" sz="half" idx="10"/>
          </p:nvPr>
        </p:nvSpPr>
        <p:spPr/>
        <p:txBody>
          <a:bodyPr/>
          <a:lstStyle/>
          <a:p>
            <a:pPr>
              <a:defRPr/>
            </a:pPr>
            <a:fld id="{A9C488CC-3D6B-427D-B5B3-E64DCB0E1DDD}" type="datetime1">
              <a:rPr lang="en-US" smtClean="0">
                <a:solidFill>
                  <a:srgbClr val="000000"/>
                </a:solidFill>
              </a:rPr>
              <a:pPr>
                <a:defRPr/>
              </a:pPr>
              <a:t>11/24/2021</a:t>
            </a:fld>
            <a:endParaRPr lang="en-US" altLang="zh-CN">
              <a:solidFill>
                <a:srgbClr val="000000"/>
              </a:solidFill>
            </a:endParaRPr>
          </a:p>
        </p:txBody>
      </p:sp>
      <p:sp>
        <p:nvSpPr>
          <p:cNvPr id="5" name="Slide Number Placeholder 4"/>
          <p:cNvSpPr>
            <a:spLocks noGrp="1"/>
          </p:cNvSpPr>
          <p:nvPr>
            <p:ph type="sldNum" sz="quarter" idx="12"/>
          </p:nvPr>
        </p:nvSpPr>
        <p:spPr/>
        <p:txBody>
          <a:bodyPr/>
          <a:lstStyle/>
          <a:p>
            <a:pPr>
              <a:defRPr/>
            </a:pPr>
            <a:fld id="{72903887-6B75-4301-A816-DD8FB0BCF8DA}" type="slidenum">
              <a:rPr lang="en-US" altLang="zh-CN" smtClean="0">
                <a:solidFill>
                  <a:srgbClr val="000000"/>
                </a:solidFill>
              </a:rPr>
              <a:pPr>
                <a:defRPr/>
              </a:pPr>
              <a:t>83</a:t>
            </a:fld>
            <a:endParaRPr lang="en-US" altLang="zh-CN">
              <a:solidFill>
                <a:srgbClr val="000000"/>
              </a:solidFill>
            </a:endParaRPr>
          </a:p>
        </p:txBody>
      </p:sp>
      <p:pic>
        <p:nvPicPr>
          <p:cNvPr id="242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9" y="1066800"/>
            <a:ext cx="22574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485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Once we have the gradients, we can find the magnitude and orientation using the following formulas:</a:t>
            </a:r>
          </a:p>
          <a:p>
            <a:pPr marL="0" indent="0">
              <a:buNone/>
            </a:pPr>
            <a:r>
              <a:rPr lang="en-US" dirty="0"/>
              <a:t>    Magnitude =  √[(</a:t>
            </a:r>
            <a:r>
              <a:rPr lang="en-US" dirty="0" err="1"/>
              <a:t>Gx</a:t>
            </a:r>
            <a:r>
              <a:rPr lang="en-US" dirty="0"/>
              <a:t>)</a:t>
            </a:r>
            <a:r>
              <a:rPr lang="en-US" baseline="30000" dirty="0"/>
              <a:t>2</a:t>
            </a:r>
            <a:r>
              <a:rPr lang="en-US" dirty="0"/>
              <a:t>+(</a:t>
            </a:r>
            <a:r>
              <a:rPr lang="en-US" dirty="0" err="1"/>
              <a:t>Gy</a:t>
            </a:r>
            <a:r>
              <a:rPr lang="en-US" dirty="0"/>
              <a:t>)</a:t>
            </a:r>
            <a:r>
              <a:rPr lang="en-US" baseline="30000" dirty="0"/>
              <a:t>2</a:t>
            </a:r>
            <a:r>
              <a:rPr lang="en-US" dirty="0"/>
              <a:t>]  =  16.64</a:t>
            </a:r>
          </a:p>
          <a:p>
            <a:pPr marL="0" indent="0">
              <a:buNone/>
            </a:pPr>
            <a:r>
              <a:rPr lang="en-US" dirty="0"/>
              <a:t>    </a:t>
            </a:r>
            <a:r>
              <a:rPr lang="el-GR" dirty="0"/>
              <a:t>Φ = </a:t>
            </a:r>
            <a:r>
              <a:rPr lang="en-US" dirty="0" err="1"/>
              <a:t>atan</a:t>
            </a:r>
            <a:r>
              <a:rPr lang="en-US" dirty="0"/>
              <a:t>(</a:t>
            </a:r>
            <a:r>
              <a:rPr lang="en-US" dirty="0" err="1"/>
              <a:t>Gy</a:t>
            </a:r>
            <a:r>
              <a:rPr lang="en-US" dirty="0"/>
              <a:t> / </a:t>
            </a:r>
            <a:r>
              <a:rPr lang="en-US" dirty="0" err="1"/>
              <a:t>Gx</a:t>
            </a:r>
            <a:r>
              <a:rPr lang="en-US" dirty="0"/>
              <a:t>) = </a:t>
            </a:r>
            <a:r>
              <a:rPr lang="en-US" dirty="0" err="1"/>
              <a:t>atan</a:t>
            </a:r>
            <a:r>
              <a:rPr lang="en-US" dirty="0"/>
              <a:t>(1.55) = 57.17</a:t>
            </a:r>
          </a:p>
          <a:p>
            <a:r>
              <a:rPr lang="en-US" dirty="0"/>
              <a:t>The magnitude represents the intensity of the pixel and the orientation gives the direction for the same.</a:t>
            </a:r>
          </a:p>
        </p:txBody>
      </p:sp>
      <p:sp>
        <p:nvSpPr>
          <p:cNvPr id="4" name="Date Placeholder 3"/>
          <p:cNvSpPr>
            <a:spLocks noGrp="1"/>
          </p:cNvSpPr>
          <p:nvPr>
            <p:ph type="dt" sz="half" idx="10"/>
          </p:nvPr>
        </p:nvSpPr>
        <p:spPr/>
        <p:txBody>
          <a:bodyPr/>
          <a:lstStyle/>
          <a:p>
            <a:pPr>
              <a:defRPr/>
            </a:pPr>
            <a:fld id="{A9C488CC-3D6B-427D-B5B3-E64DCB0E1DDD}" type="datetime1">
              <a:rPr lang="en-US" smtClean="0">
                <a:solidFill>
                  <a:srgbClr val="000000"/>
                </a:solidFill>
              </a:rPr>
              <a:pPr>
                <a:defRPr/>
              </a:pPr>
              <a:t>11/24/2021</a:t>
            </a:fld>
            <a:endParaRPr lang="en-US" altLang="zh-CN">
              <a:solidFill>
                <a:srgbClr val="000000"/>
              </a:solidFill>
            </a:endParaRPr>
          </a:p>
        </p:txBody>
      </p:sp>
      <p:sp>
        <p:nvSpPr>
          <p:cNvPr id="5" name="Slide Number Placeholder 4"/>
          <p:cNvSpPr>
            <a:spLocks noGrp="1"/>
          </p:cNvSpPr>
          <p:nvPr>
            <p:ph type="sldNum" sz="quarter" idx="12"/>
          </p:nvPr>
        </p:nvSpPr>
        <p:spPr/>
        <p:txBody>
          <a:bodyPr/>
          <a:lstStyle/>
          <a:p>
            <a:pPr>
              <a:defRPr/>
            </a:pPr>
            <a:fld id="{72903887-6B75-4301-A816-DD8FB0BCF8DA}" type="slidenum">
              <a:rPr lang="en-US" altLang="zh-CN" smtClean="0">
                <a:solidFill>
                  <a:srgbClr val="000000"/>
                </a:solidFill>
              </a:rPr>
              <a:pPr>
                <a:defRPr/>
              </a:pPr>
              <a:t>84</a:t>
            </a:fld>
            <a:endParaRPr lang="en-US" altLang="zh-CN">
              <a:solidFill>
                <a:srgbClr val="000000"/>
              </a:solidFill>
            </a:endParaRPr>
          </a:p>
        </p:txBody>
      </p:sp>
    </p:spTree>
    <p:extLst>
      <p:ext uri="{BB962C8B-B14F-4D97-AF65-F5344CB8AC3E}">
        <p14:creationId xmlns:p14="http://schemas.microsoft.com/office/powerpoint/2010/main" val="3473908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a Histogram for Magnitude and Orientation</a:t>
            </a:r>
          </a:p>
        </p:txBody>
      </p:sp>
      <p:sp>
        <p:nvSpPr>
          <p:cNvPr id="3" name="Content Placeholder 2"/>
          <p:cNvSpPr>
            <a:spLocks noGrp="1"/>
          </p:cNvSpPr>
          <p:nvPr>
            <p:ph idx="1"/>
          </p:nvPr>
        </p:nvSpPr>
        <p:spPr/>
        <p:txBody>
          <a:bodyPr/>
          <a:lstStyle/>
          <a:p>
            <a:r>
              <a:rPr lang="en-US" dirty="0"/>
              <a:t>On the x-axis, we will have bins for angle values, like 0-9, 10 – 19, 20-29, up to 360. Since our angle value is 57, it will fall in the 6th bin. The 6th bin value will be in proportion to the magnitude of the pixel, i.e. 16.64.  We will do this for all the pixels around the </a:t>
            </a:r>
            <a:r>
              <a:rPr lang="en-US" dirty="0" err="1"/>
              <a:t>keypoint</a:t>
            </a:r>
            <a:r>
              <a:rPr lang="en-US" dirty="0"/>
              <a:t>.</a:t>
            </a:r>
          </a:p>
        </p:txBody>
      </p:sp>
      <p:sp>
        <p:nvSpPr>
          <p:cNvPr id="4" name="Date Placeholder 3"/>
          <p:cNvSpPr>
            <a:spLocks noGrp="1"/>
          </p:cNvSpPr>
          <p:nvPr>
            <p:ph type="dt" sz="half" idx="10"/>
          </p:nvPr>
        </p:nvSpPr>
        <p:spPr/>
        <p:txBody>
          <a:bodyPr/>
          <a:lstStyle/>
          <a:p>
            <a:pPr>
              <a:defRPr/>
            </a:pPr>
            <a:fld id="{A9C488CC-3D6B-427D-B5B3-E64DCB0E1DDD}" type="datetime1">
              <a:rPr lang="en-US" smtClean="0">
                <a:solidFill>
                  <a:srgbClr val="000000"/>
                </a:solidFill>
              </a:rPr>
              <a:pPr>
                <a:defRPr/>
              </a:pPr>
              <a:t>11/24/2021</a:t>
            </a:fld>
            <a:endParaRPr lang="en-US" altLang="zh-CN">
              <a:solidFill>
                <a:srgbClr val="000000"/>
              </a:solidFill>
            </a:endParaRPr>
          </a:p>
        </p:txBody>
      </p:sp>
      <p:sp>
        <p:nvSpPr>
          <p:cNvPr id="5" name="Slide Number Placeholder 4"/>
          <p:cNvSpPr>
            <a:spLocks noGrp="1"/>
          </p:cNvSpPr>
          <p:nvPr>
            <p:ph type="sldNum" sz="quarter" idx="12"/>
          </p:nvPr>
        </p:nvSpPr>
        <p:spPr/>
        <p:txBody>
          <a:bodyPr/>
          <a:lstStyle/>
          <a:p>
            <a:pPr>
              <a:defRPr/>
            </a:pPr>
            <a:fld id="{72903887-6B75-4301-A816-DD8FB0BCF8DA}" type="slidenum">
              <a:rPr lang="en-US" altLang="zh-CN" smtClean="0">
                <a:solidFill>
                  <a:srgbClr val="000000"/>
                </a:solidFill>
              </a:rPr>
              <a:pPr>
                <a:defRPr/>
              </a:pPr>
              <a:t>85</a:t>
            </a:fld>
            <a:endParaRPr lang="en-US" altLang="zh-CN">
              <a:solidFill>
                <a:srgbClr val="000000"/>
              </a:solidFill>
            </a:endParaRPr>
          </a:p>
        </p:txBody>
      </p:sp>
    </p:spTree>
    <p:extLst>
      <p:ext uri="{BB962C8B-B14F-4D97-AF65-F5344CB8AC3E}">
        <p14:creationId xmlns:p14="http://schemas.microsoft.com/office/powerpoint/2010/main" val="383336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A9C488CC-3D6B-427D-B5B3-E64DCB0E1DDD}" type="datetime1">
              <a:rPr lang="en-US" smtClean="0">
                <a:solidFill>
                  <a:srgbClr val="000000"/>
                </a:solidFill>
              </a:rPr>
              <a:pPr>
                <a:defRPr/>
              </a:pPr>
              <a:t>11/24/2021</a:t>
            </a:fld>
            <a:endParaRPr lang="en-US" altLang="zh-CN">
              <a:solidFill>
                <a:srgbClr val="000000"/>
              </a:solidFill>
            </a:endParaRPr>
          </a:p>
        </p:txBody>
      </p:sp>
      <p:sp>
        <p:nvSpPr>
          <p:cNvPr id="5" name="Slide Number Placeholder 4"/>
          <p:cNvSpPr>
            <a:spLocks noGrp="1"/>
          </p:cNvSpPr>
          <p:nvPr>
            <p:ph type="sldNum" sz="quarter" idx="12"/>
          </p:nvPr>
        </p:nvSpPr>
        <p:spPr/>
        <p:txBody>
          <a:bodyPr/>
          <a:lstStyle/>
          <a:p>
            <a:pPr>
              <a:defRPr/>
            </a:pPr>
            <a:fld id="{72903887-6B75-4301-A816-DD8FB0BCF8DA}" type="slidenum">
              <a:rPr lang="en-US" altLang="zh-CN" smtClean="0">
                <a:solidFill>
                  <a:srgbClr val="000000"/>
                </a:solidFill>
              </a:rPr>
              <a:pPr>
                <a:defRPr/>
              </a:pPr>
              <a:t>86</a:t>
            </a:fld>
            <a:endParaRPr lang="en-US" altLang="zh-CN">
              <a:solidFill>
                <a:srgbClr val="000000"/>
              </a:solidFill>
            </a:endParaRPr>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66801"/>
            <a:ext cx="6248400"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047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a:t>This histogram would peak at some point. The bin at which we see the peak will be the orientation for the </a:t>
            </a:r>
            <a:r>
              <a:rPr lang="en-US" dirty="0" err="1"/>
              <a:t>keypoint</a:t>
            </a:r>
            <a:r>
              <a:rPr lang="en-US" dirty="0"/>
              <a:t>. Additionally, if there is another significant peak (seen between 80 – 100%), then another </a:t>
            </a:r>
            <a:r>
              <a:rPr lang="en-US" dirty="0" err="1"/>
              <a:t>keypoint</a:t>
            </a:r>
            <a:r>
              <a:rPr lang="en-US" dirty="0"/>
              <a:t> is generated with the magnitude and scale the same as the </a:t>
            </a:r>
            <a:r>
              <a:rPr lang="en-US" dirty="0" err="1"/>
              <a:t>keypoint</a:t>
            </a:r>
            <a:r>
              <a:rPr lang="en-US" dirty="0"/>
              <a:t> used to generate the histogram. And the angle or orientation will be equal to the new bin that has the peak.</a:t>
            </a:r>
          </a:p>
        </p:txBody>
      </p:sp>
      <p:sp>
        <p:nvSpPr>
          <p:cNvPr id="2" name="Date Placeholder 1"/>
          <p:cNvSpPr>
            <a:spLocks noGrp="1"/>
          </p:cNvSpPr>
          <p:nvPr>
            <p:ph type="dt" sz="half" idx="10"/>
          </p:nvPr>
        </p:nvSpPr>
        <p:spPr/>
        <p:txBody>
          <a:bodyPr/>
          <a:lstStyle/>
          <a:p>
            <a:pPr>
              <a:defRPr/>
            </a:pPr>
            <a:fld id="{9869B479-CE11-4A5F-BAFD-AA779A1E6C34}" type="datetime1">
              <a:rPr lang="en-US" smtClean="0">
                <a:solidFill>
                  <a:srgbClr val="000000"/>
                </a:solidFill>
              </a:rPr>
              <a:pPr>
                <a:defRPr/>
              </a:pPr>
              <a:t>11/24/2021</a:t>
            </a:fld>
            <a:endParaRPr lang="en-US" altLang="zh-CN">
              <a:solidFill>
                <a:srgbClr val="000000"/>
              </a:solidFill>
            </a:endParaRPr>
          </a:p>
        </p:txBody>
      </p:sp>
      <p:sp>
        <p:nvSpPr>
          <p:cNvPr id="3" name="Slide Number Placeholder 2"/>
          <p:cNvSpPr>
            <a:spLocks noGrp="1"/>
          </p:cNvSpPr>
          <p:nvPr>
            <p:ph type="sldNum" sz="quarter" idx="12"/>
          </p:nvPr>
        </p:nvSpPr>
        <p:spPr/>
        <p:txBody>
          <a:bodyPr/>
          <a:lstStyle/>
          <a:p>
            <a:pPr>
              <a:defRPr/>
            </a:pPr>
            <a:fld id="{A8D6F8A5-1A90-4227-9ECA-958A68C7B3AA}" type="slidenum">
              <a:rPr lang="en-US" altLang="zh-CN" smtClean="0">
                <a:solidFill>
                  <a:srgbClr val="000000"/>
                </a:solidFill>
              </a:rPr>
              <a:pPr>
                <a:defRPr/>
              </a:pPr>
              <a:t>87</a:t>
            </a:fld>
            <a:endParaRPr lang="en-US" altLang="zh-CN">
              <a:solidFill>
                <a:srgbClr val="000000"/>
              </a:solidFill>
            </a:endParaRPr>
          </a:p>
        </p:txBody>
      </p:sp>
    </p:spTree>
    <p:extLst>
      <p:ext uri="{BB962C8B-B14F-4D97-AF65-F5344CB8AC3E}">
        <p14:creationId xmlns:p14="http://schemas.microsoft.com/office/powerpoint/2010/main" val="1232961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fld id="{545224DF-3E7E-41A5-AE10-FF25A430C830}" type="datetime1">
              <a:rPr lang="en-US">
                <a:solidFill>
                  <a:srgbClr val="000000"/>
                </a:solidFill>
              </a:rPr>
              <a:pPr>
                <a:defRPr/>
              </a:pPr>
              <a:t>11/24/2021</a:t>
            </a:fld>
            <a:endParaRPr lang="en-US" altLang="zh-CN">
              <a:solidFill>
                <a:srgbClr val="000000"/>
              </a:solidFill>
            </a:endParaRPr>
          </a:p>
        </p:txBody>
      </p:sp>
      <p:sp>
        <p:nvSpPr>
          <p:cNvPr id="8" name="Slide Number Placeholder 6"/>
          <p:cNvSpPr>
            <a:spLocks noGrp="1"/>
          </p:cNvSpPr>
          <p:nvPr>
            <p:ph type="sldNum" sz="quarter" idx="12"/>
          </p:nvPr>
        </p:nvSpPr>
        <p:spPr/>
        <p:txBody>
          <a:bodyPr/>
          <a:lstStyle/>
          <a:p>
            <a:pPr>
              <a:defRPr/>
            </a:pPr>
            <a:fld id="{552BD577-CA48-49E0-92A8-5D61CB4A711C}" type="slidenum">
              <a:rPr lang="en-US" altLang="zh-CN">
                <a:solidFill>
                  <a:srgbClr val="000000"/>
                </a:solidFill>
              </a:rPr>
              <a:pPr>
                <a:defRPr/>
              </a:pPr>
              <a:t>88</a:t>
            </a:fld>
            <a:endParaRPr lang="en-US" altLang="zh-CN">
              <a:solidFill>
                <a:srgbClr val="000000"/>
              </a:solidFill>
            </a:endParaRPr>
          </a:p>
        </p:txBody>
      </p:sp>
      <p:sp>
        <p:nvSpPr>
          <p:cNvPr id="28676" name="Rectangle 2"/>
          <p:cNvSpPr>
            <a:spLocks noGrp="1" noChangeArrowheads="1"/>
          </p:cNvSpPr>
          <p:nvPr>
            <p:ph type="title"/>
          </p:nvPr>
        </p:nvSpPr>
        <p:spPr/>
        <p:txBody>
          <a:bodyPr/>
          <a:lstStyle/>
          <a:p>
            <a:pPr eaLnBrk="1" hangingPunct="1"/>
            <a:r>
              <a:rPr lang="en-US" altLang="zh-CN"/>
              <a:t>3. Orientation assignment</a:t>
            </a:r>
          </a:p>
        </p:txBody>
      </p:sp>
      <p:pic>
        <p:nvPicPr>
          <p:cNvPr id="28677"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84238" y="1600200"/>
            <a:ext cx="3184525" cy="4530725"/>
          </a:xfrm>
          <a:noFill/>
        </p:spPr>
      </p:pic>
      <p:sp>
        <p:nvSpPr>
          <p:cNvPr id="28678" name="Rectangle 6"/>
          <p:cNvSpPr>
            <a:spLocks noGrp="1" noChangeArrowheads="1"/>
          </p:cNvSpPr>
          <p:nvPr>
            <p:ph type="body" sz="half" idx="2"/>
          </p:nvPr>
        </p:nvSpPr>
        <p:spPr/>
        <p:txBody>
          <a:bodyPr/>
          <a:lstStyle/>
          <a:p>
            <a:pPr eaLnBrk="1" hangingPunct="1"/>
            <a:r>
              <a:rPr lang="en-US" altLang="zh-CN" sz="2600"/>
              <a:t>Create histogram of local gradient directions at selected scale</a:t>
            </a:r>
          </a:p>
          <a:p>
            <a:pPr eaLnBrk="1" hangingPunct="1"/>
            <a:r>
              <a:rPr lang="en-US" altLang="zh-CN" sz="2600"/>
              <a:t> Assign canonical orientation at peak of smoothed histogram</a:t>
            </a:r>
          </a:p>
          <a:p>
            <a:pPr eaLnBrk="1" hangingPunct="1"/>
            <a:r>
              <a:rPr lang="en-US" altLang="zh-CN" sz="2600"/>
              <a:t> Each key specifies stable 2D coordinates (x, y, scale,orientation)</a:t>
            </a:r>
          </a:p>
          <a:p>
            <a:pPr eaLnBrk="1" hangingPunct="1"/>
            <a:endParaRPr lang="en-US" altLang="zh-CN" sz="2600"/>
          </a:p>
        </p:txBody>
      </p:sp>
      <p:sp>
        <p:nvSpPr>
          <p:cNvPr id="28679" name="Text Box 7"/>
          <p:cNvSpPr txBox="1">
            <a:spLocks noChangeArrowheads="1"/>
          </p:cNvSpPr>
          <p:nvPr/>
        </p:nvSpPr>
        <p:spPr bwMode="auto">
          <a:xfrm>
            <a:off x="4327525" y="5675313"/>
            <a:ext cx="34575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Bookman Old Style" pitchFamily="18" charset="0"/>
                <a:ea typeface="宋体" pitchFamily="2" charset="-122"/>
              </a:defRPr>
            </a:lvl1pPr>
            <a:lvl2pPr marL="742950" indent="-285750" eaLnBrk="0" hangingPunct="0">
              <a:defRPr>
                <a:solidFill>
                  <a:schemeClr val="tx1"/>
                </a:solidFill>
                <a:latin typeface="Bookman Old Style" pitchFamily="18" charset="0"/>
                <a:ea typeface="宋体" pitchFamily="2" charset="-122"/>
              </a:defRPr>
            </a:lvl2pPr>
            <a:lvl3pPr marL="1143000" indent="-228600" eaLnBrk="0" hangingPunct="0">
              <a:defRPr>
                <a:solidFill>
                  <a:schemeClr val="tx1"/>
                </a:solidFill>
                <a:latin typeface="Bookman Old Style" pitchFamily="18" charset="0"/>
                <a:ea typeface="宋体" pitchFamily="2" charset="-122"/>
              </a:defRPr>
            </a:lvl3pPr>
            <a:lvl4pPr marL="1600200" indent="-228600" eaLnBrk="0" hangingPunct="0">
              <a:defRPr>
                <a:solidFill>
                  <a:schemeClr val="tx1"/>
                </a:solidFill>
                <a:latin typeface="Bookman Old Style" pitchFamily="18" charset="0"/>
                <a:ea typeface="宋体" pitchFamily="2" charset="-122"/>
              </a:defRPr>
            </a:lvl4pPr>
            <a:lvl5pPr marL="2057400" indent="-228600" eaLnBrk="0" hangingPunct="0">
              <a:defRPr>
                <a:solidFill>
                  <a:schemeClr val="tx1"/>
                </a:solidFill>
                <a:latin typeface="Bookman Old Style" pitchFamily="18" charset="0"/>
                <a:ea typeface="宋体" pitchFamily="2" charset="-122"/>
              </a:defRPr>
            </a:lvl5pPr>
            <a:lvl6pPr marL="2514600" indent="-228600" eaLnBrk="0" fontAlgn="base" hangingPunct="0">
              <a:spcBef>
                <a:spcPct val="0"/>
              </a:spcBef>
              <a:spcAft>
                <a:spcPct val="0"/>
              </a:spcAft>
              <a:defRPr>
                <a:solidFill>
                  <a:schemeClr val="tx1"/>
                </a:solidFill>
                <a:latin typeface="Bookman Old Style" pitchFamily="18" charset="0"/>
                <a:ea typeface="宋体" pitchFamily="2" charset="-122"/>
              </a:defRPr>
            </a:lvl6pPr>
            <a:lvl7pPr marL="2971800" indent="-228600" eaLnBrk="0" fontAlgn="base" hangingPunct="0">
              <a:spcBef>
                <a:spcPct val="0"/>
              </a:spcBef>
              <a:spcAft>
                <a:spcPct val="0"/>
              </a:spcAft>
              <a:defRPr>
                <a:solidFill>
                  <a:schemeClr val="tx1"/>
                </a:solidFill>
                <a:latin typeface="Bookman Old Style" pitchFamily="18" charset="0"/>
                <a:ea typeface="宋体" pitchFamily="2" charset="-122"/>
              </a:defRPr>
            </a:lvl7pPr>
            <a:lvl8pPr marL="3429000" indent="-228600" eaLnBrk="0" fontAlgn="base" hangingPunct="0">
              <a:spcBef>
                <a:spcPct val="0"/>
              </a:spcBef>
              <a:spcAft>
                <a:spcPct val="0"/>
              </a:spcAft>
              <a:defRPr>
                <a:solidFill>
                  <a:schemeClr val="tx1"/>
                </a:solidFill>
                <a:latin typeface="Bookman Old Style" pitchFamily="18" charset="0"/>
                <a:ea typeface="宋体" pitchFamily="2" charset="-122"/>
              </a:defRPr>
            </a:lvl8pPr>
            <a:lvl9pPr marL="3886200" indent="-228600" eaLnBrk="0" fontAlgn="base" hangingPunct="0">
              <a:spcBef>
                <a:spcPct val="0"/>
              </a:spcBef>
              <a:spcAft>
                <a:spcPct val="0"/>
              </a:spcAft>
              <a:defRPr>
                <a:solidFill>
                  <a:schemeClr val="tx1"/>
                </a:solidFill>
                <a:latin typeface="Bookman Old Style" pitchFamily="18" charset="0"/>
                <a:ea typeface="宋体" pitchFamily="2" charset="-122"/>
              </a:defRPr>
            </a:lvl9pPr>
          </a:lstStyle>
          <a:p>
            <a:pPr eaLnBrk="1" fontAlgn="base" hangingPunct="1">
              <a:spcBef>
                <a:spcPct val="0"/>
              </a:spcBef>
              <a:spcAft>
                <a:spcPct val="0"/>
              </a:spcAft>
            </a:pPr>
            <a:r>
              <a:rPr lang="en-US">
                <a:solidFill>
                  <a:srgbClr val="000000"/>
                </a:solidFill>
                <a:latin typeface="Arial" charset="0"/>
              </a:rPr>
              <a:t>If 2 major orientations, use both.</a:t>
            </a:r>
          </a:p>
        </p:txBody>
      </p:sp>
    </p:spTree>
    <p:extLst>
      <p:ext uri="{BB962C8B-B14F-4D97-AF65-F5344CB8AC3E}">
        <p14:creationId xmlns:p14="http://schemas.microsoft.com/office/powerpoint/2010/main" val="3632561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9334E729-D241-4783-A7CB-8BB726117190}" type="datetime1">
              <a:rPr lang="en-US">
                <a:solidFill>
                  <a:srgbClr val="000000"/>
                </a:solidFill>
              </a:rPr>
              <a:pPr>
                <a:defRPr/>
              </a:pPr>
              <a:t>11/24/2021</a:t>
            </a:fld>
            <a:endParaRPr lang="en-US" altLang="zh-CN">
              <a:solidFill>
                <a:srgbClr val="000000"/>
              </a:solidFill>
            </a:endParaRPr>
          </a:p>
        </p:txBody>
      </p:sp>
      <p:sp>
        <p:nvSpPr>
          <p:cNvPr id="6" name="Slide Number Placeholder 5"/>
          <p:cNvSpPr>
            <a:spLocks noGrp="1"/>
          </p:cNvSpPr>
          <p:nvPr>
            <p:ph type="sldNum" sz="quarter" idx="12"/>
          </p:nvPr>
        </p:nvSpPr>
        <p:spPr/>
        <p:txBody>
          <a:bodyPr/>
          <a:lstStyle/>
          <a:p>
            <a:pPr>
              <a:defRPr/>
            </a:pPr>
            <a:fld id="{88FC0D2F-8BE8-48E3-AF44-1BA8D31CE5D9}" type="slidenum">
              <a:rPr lang="en-US" altLang="zh-CN">
                <a:solidFill>
                  <a:srgbClr val="000000"/>
                </a:solidFill>
              </a:rPr>
              <a:pPr>
                <a:defRPr/>
              </a:pPr>
              <a:t>89</a:t>
            </a:fld>
            <a:endParaRPr lang="en-US" altLang="zh-CN">
              <a:solidFill>
                <a:srgbClr val="000000"/>
              </a:solidFill>
            </a:endParaRPr>
          </a:p>
        </p:txBody>
      </p:sp>
      <p:sp>
        <p:nvSpPr>
          <p:cNvPr id="30724" name="Rectangle 2"/>
          <p:cNvSpPr>
            <a:spLocks noGrp="1" noChangeArrowheads="1"/>
          </p:cNvSpPr>
          <p:nvPr>
            <p:ph type="title"/>
          </p:nvPr>
        </p:nvSpPr>
        <p:spPr/>
        <p:txBody>
          <a:bodyPr/>
          <a:lstStyle/>
          <a:p>
            <a:pPr eaLnBrk="1" hangingPunct="1"/>
            <a:r>
              <a:rPr lang="en-US"/>
              <a:t>4. Keypoint Descriptors</a:t>
            </a:r>
          </a:p>
        </p:txBody>
      </p:sp>
      <p:sp>
        <p:nvSpPr>
          <p:cNvPr id="30725" name="Rectangle 3"/>
          <p:cNvSpPr>
            <a:spLocks noGrp="1" noChangeArrowheads="1"/>
          </p:cNvSpPr>
          <p:nvPr>
            <p:ph type="body" idx="1"/>
          </p:nvPr>
        </p:nvSpPr>
        <p:spPr/>
        <p:txBody>
          <a:bodyPr>
            <a:normAutofit fontScale="85000" lnSpcReduction="20000"/>
          </a:bodyPr>
          <a:lstStyle/>
          <a:p>
            <a:pPr eaLnBrk="1" hangingPunct="1"/>
            <a:r>
              <a:rPr lang="en-US" dirty="0"/>
              <a:t>At this point, each </a:t>
            </a:r>
            <a:r>
              <a:rPr lang="en-US" dirty="0" err="1"/>
              <a:t>keypoint</a:t>
            </a:r>
            <a:r>
              <a:rPr lang="en-US" dirty="0"/>
              <a:t> has</a:t>
            </a:r>
          </a:p>
          <a:p>
            <a:pPr lvl="1" eaLnBrk="1" hangingPunct="1"/>
            <a:r>
              <a:rPr lang="en-US" dirty="0"/>
              <a:t>location</a:t>
            </a:r>
          </a:p>
          <a:p>
            <a:pPr lvl="1" eaLnBrk="1" hangingPunct="1"/>
            <a:r>
              <a:rPr lang="en-US" dirty="0"/>
              <a:t>scale</a:t>
            </a:r>
          </a:p>
          <a:p>
            <a:pPr lvl="1" eaLnBrk="1" hangingPunct="1"/>
            <a:r>
              <a:rPr lang="en-US" dirty="0"/>
              <a:t>orientation</a:t>
            </a:r>
          </a:p>
          <a:p>
            <a:pPr eaLnBrk="1" hangingPunct="1"/>
            <a:r>
              <a:rPr lang="en-US" dirty="0"/>
              <a:t>Next is to compute a descriptor for the local image region about each </a:t>
            </a:r>
            <a:r>
              <a:rPr lang="en-US" dirty="0" err="1"/>
              <a:t>keypoint</a:t>
            </a:r>
            <a:r>
              <a:rPr lang="en-US" dirty="0"/>
              <a:t> that is</a:t>
            </a:r>
          </a:p>
          <a:p>
            <a:pPr lvl="1" eaLnBrk="1" hangingPunct="1"/>
            <a:r>
              <a:rPr lang="en-US" dirty="0"/>
              <a:t>highly distinctive</a:t>
            </a:r>
          </a:p>
          <a:p>
            <a:pPr lvl="1" eaLnBrk="1" hangingPunct="1"/>
            <a:r>
              <a:rPr lang="en-US" dirty="0"/>
              <a:t>invariant as possible to variations such as changes in viewpoint and illumination</a:t>
            </a:r>
          </a:p>
          <a:p>
            <a:pPr eaLnBrk="1" hangingPunct="1"/>
            <a:r>
              <a:rPr lang="en-US" dirty="0"/>
              <a:t>use the neighboring pixels, their orientations, and magnitude, to generate a unique fingerprint for this </a:t>
            </a:r>
            <a:r>
              <a:rPr lang="en-US" dirty="0" err="1"/>
              <a:t>keypoint</a:t>
            </a:r>
            <a:r>
              <a:rPr lang="en-US" dirty="0"/>
              <a:t> called a ‘descriptor’.</a:t>
            </a:r>
          </a:p>
        </p:txBody>
      </p:sp>
    </p:spTree>
    <p:extLst>
      <p:ext uri="{BB962C8B-B14F-4D97-AF65-F5344CB8AC3E}">
        <p14:creationId xmlns:p14="http://schemas.microsoft.com/office/powerpoint/2010/main" val="58151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0"/>
            <a:ext cx="8229600" cy="1143000"/>
          </a:xfrm>
        </p:spPr>
        <p:txBody>
          <a:bodyPr/>
          <a:lstStyle/>
          <a:p>
            <a:r>
              <a:rPr lang="en-US" dirty="0"/>
              <a:t>Feature descriptors</a:t>
            </a:r>
          </a:p>
        </p:txBody>
      </p:sp>
      <p:sp>
        <p:nvSpPr>
          <p:cNvPr id="59395" name="Rectangle 3"/>
          <p:cNvSpPr>
            <a:spLocks noGrp="1" noChangeArrowheads="1"/>
          </p:cNvSpPr>
          <p:nvPr>
            <p:ph type="body" idx="1"/>
          </p:nvPr>
        </p:nvSpPr>
        <p:spPr>
          <a:xfrm>
            <a:off x="685800" y="1066800"/>
            <a:ext cx="7772400" cy="5638800"/>
          </a:xfrm>
        </p:spPr>
        <p:txBody>
          <a:bodyPr>
            <a:normAutofit/>
          </a:bodyPr>
          <a:lstStyle/>
          <a:p>
            <a:pPr>
              <a:spcBef>
                <a:spcPct val="0"/>
              </a:spcBef>
              <a:buFontTx/>
              <a:buNone/>
            </a:pPr>
            <a:r>
              <a:rPr lang="en-US" sz="2800" dirty="0"/>
              <a:t>We know how to detect good points</a:t>
            </a:r>
          </a:p>
          <a:p>
            <a:pPr>
              <a:spcBef>
                <a:spcPct val="0"/>
              </a:spcBef>
              <a:buFontTx/>
              <a:buNone/>
            </a:pPr>
            <a:r>
              <a:rPr lang="en-US" sz="2800" dirty="0"/>
              <a:t>Next question: </a:t>
            </a:r>
            <a:r>
              <a:rPr lang="en-US" sz="2800" b="1" dirty="0">
                <a:solidFill>
                  <a:srgbClr val="FF0000"/>
                </a:solidFill>
              </a:rPr>
              <a:t>How to match them?</a:t>
            </a: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endParaRPr lang="en-US" sz="2800" b="1" dirty="0">
              <a:solidFill>
                <a:srgbClr val="FF0000"/>
              </a:solidFill>
            </a:endParaRPr>
          </a:p>
          <a:p>
            <a:pPr>
              <a:spcBef>
                <a:spcPct val="0"/>
              </a:spcBef>
              <a:buFontTx/>
              <a:buNone/>
            </a:pPr>
            <a:r>
              <a:rPr lang="en-US" sz="2800" b="1" dirty="0"/>
              <a:t>Answer: </a:t>
            </a:r>
            <a:r>
              <a:rPr lang="en-US" sz="2800" dirty="0"/>
              <a:t>Come up with a </a:t>
            </a:r>
            <a:r>
              <a:rPr lang="en-US" sz="2800" i="1" dirty="0"/>
              <a:t>descriptor</a:t>
            </a:r>
            <a:r>
              <a:rPr lang="en-US" sz="2800" dirty="0"/>
              <a:t> for each point, find similar descriptors between the two images</a:t>
            </a:r>
            <a:endParaRPr lang="en-US" b="1" dirty="0"/>
          </a:p>
          <a:p>
            <a:pPr>
              <a:buFontTx/>
              <a:buNone/>
            </a:pPr>
            <a:endParaRPr lang="en-US" dirty="0"/>
          </a:p>
          <a:p>
            <a:pPr>
              <a:buFontTx/>
              <a:buNone/>
            </a:pPr>
            <a:endParaRPr lang="en-US" dirty="0"/>
          </a:p>
          <a:p>
            <a:pPr>
              <a:buFontTx/>
              <a:buNone/>
            </a:pPr>
            <a:endParaRPr lang="en-US" dirty="0"/>
          </a:p>
          <a:p>
            <a:pPr>
              <a:buFontTx/>
              <a:buNone/>
            </a:pPr>
            <a:endParaRPr lang="en-US" sz="2400" dirty="0"/>
          </a:p>
          <a:p>
            <a:pPr>
              <a:buFontTx/>
              <a:buNone/>
            </a:pPr>
            <a:endParaRPr lang="en-US" sz="2400" dirty="0"/>
          </a:p>
          <a:p>
            <a:pPr>
              <a:buFontTx/>
              <a:buNone/>
            </a:pPr>
            <a:endParaRPr lang="en-US" sz="2400" dirty="0"/>
          </a:p>
          <a:p>
            <a:pPr>
              <a:spcBef>
                <a:spcPct val="0"/>
              </a:spcBef>
              <a:buFontTx/>
              <a:buNone/>
            </a:pPr>
            <a:endParaRPr lang="ru-RU" sz="2800" b="1" dirty="0">
              <a:solidFill>
                <a:srgbClr val="FF0000"/>
              </a:solidFill>
            </a:endParaRPr>
          </a:p>
        </p:txBody>
      </p:sp>
      <p:pic>
        <p:nvPicPr>
          <p:cNvPr id="59396" name="Picture 4" descr="SIFT2"/>
          <p:cNvPicPr>
            <a:picLocks noChangeArrowheads="1"/>
          </p:cNvPicPr>
          <p:nvPr/>
        </p:nvPicPr>
        <p:blipFill>
          <a:blip r:embed="rId2" cstate="print"/>
          <a:srcRect/>
          <a:stretch>
            <a:fillRect/>
          </a:stretch>
        </p:blipFill>
        <p:spPr bwMode="auto">
          <a:xfrm>
            <a:off x="4660900" y="2133600"/>
            <a:ext cx="3675063" cy="2660650"/>
          </a:xfrm>
          <a:prstGeom prst="rect">
            <a:avLst/>
          </a:prstGeom>
          <a:noFill/>
          <a:ln w="9525">
            <a:noFill/>
            <a:miter lim="800000"/>
            <a:headEnd/>
            <a:tailEnd/>
          </a:ln>
        </p:spPr>
      </p:pic>
      <p:pic>
        <p:nvPicPr>
          <p:cNvPr id="59397" name="Picture 5" descr="SIFT1"/>
          <p:cNvPicPr>
            <a:picLocks noChangeAspect="1" noChangeArrowheads="1"/>
          </p:cNvPicPr>
          <p:nvPr/>
        </p:nvPicPr>
        <p:blipFill>
          <a:blip r:embed="rId3" cstate="print"/>
          <a:srcRect/>
          <a:stretch>
            <a:fillRect/>
          </a:stretch>
        </p:blipFill>
        <p:spPr bwMode="auto">
          <a:xfrm>
            <a:off x="850900" y="2133600"/>
            <a:ext cx="3675063" cy="2663825"/>
          </a:xfrm>
          <a:prstGeom prst="rect">
            <a:avLst/>
          </a:prstGeom>
          <a:noFill/>
          <a:ln w="9525">
            <a:noFill/>
            <a:miter lim="800000"/>
            <a:headEnd/>
            <a:tailEnd/>
          </a:ln>
        </p:spPr>
      </p:pic>
      <p:sp>
        <p:nvSpPr>
          <p:cNvPr id="59398" name="Line 6"/>
          <p:cNvSpPr>
            <a:spLocks noChangeShapeType="1"/>
          </p:cNvSpPr>
          <p:nvPr/>
        </p:nvSpPr>
        <p:spPr bwMode="auto">
          <a:xfrm flipV="1">
            <a:off x="3289300" y="2933700"/>
            <a:ext cx="1905000" cy="152400"/>
          </a:xfrm>
          <a:prstGeom prst="line">
            <a:avLst/>
          </a:prstGeom>
          <a:noFill/>
          <a:ln w="28575">
            <a:solidFill>
              <a:srgbClr val="FF0000"/>
            </a:solidFill>
            <a:round/>
            <a:headEnd type="triangle" w="med" len="med"/>
            <a:tailEnd type="triangle" w="med" len="med"/>
          </a:ln>
        </p:spPr>
        <p:txBody>
          <a:bodyPr/>
          <a:lstStyle/>
          <a:p>
            <a:endParaRPr lang="en-US"/>
          </a:p>
        </p:txBody>
      </p:sp>
      <p:sp>
        <p:nvSpPr>
          <p:cNvPr id="59399" name="Line 7"/>
          <p:cNvSpPr>
            <a:spLocks noChangeShapeType="1"/>
          </p:cNvSpPr>
          <p:nvPr/>
        </p:nvSpPr>
        <p:spPr bwMode="auto">
          <a:xfrm>
            <a:off x="4232275" y="3203575"/>
            <a:ext cx="1816100" cy="14288"/>
          </a:xfrm>
          <a:prstGeom prst="line">
            <a:avLst/>
          </a:prstGeom>
          <a:noFill/>
          <a:ln w="28575">
            <a:solidFill>
              <a:srgbClr val="FF0000"/>
            </a:solidFill>
            <a:round/>
            <a:headEnd type="triangle" w="med" len="med"/>
            <a:tailEnd type="triangle" w="med" len="med"/>
          </a:ln>
        </p:spPr>
        <p:txBody>
          <a:bodyPr/>
          <a:lstStyle/>
          <a:p>
            <a:endParaRPr lang="en-US"/>
          </a:p>
        </p:txBody>
      </p:sp>
      <p:sp>
        <p:nvSpPr>
          <p:cNvPr id="59400" name="Line 8"/>
          <p:cNvSpPr>
            <a:spLocks noChangeShapeType="1"/>
          </p:cNvSpPr>
          <p:nvPr/>
        </p:nvSpPr>
        <p:spPr bwMode="auto">
          <a:xfrm flipV="1">
            <a:off x="3724275" y="4305300"/>
            <a:ext cx="1698625" cy="142875"/>
          </a:xfrm>
          <a:prstGeom prst="line">
            <a:avLst/>
          </a:prstGeom>
          <a:noFill/>
          <a:ln w="28575">
            <a:solidFill>
              <a:srgbClr val="FF0000"/>
            </a:solidFill>
            <a:round/>
            <a:headEnd type="triangle" w="med" len="med"/>
            <a:tailEnd type="triangle" w="med" len="med"/>
          </a:ln>
        </p:spPr>
        <p:txBody>
          <a:bodyPr/>
          <a:lstStyle/>
          <a:p>
            <a:endParaRPr lang="en-US"/>
          </a:p>
        </p:txBody>
      </p:sp>
      <p:sp>
        <p:nvSpPr>
          <p:cNvPr id="59401" name="Line 9"/>
          <p:cNvSpPr>
            <a:spLocks noChangeShapeType="1"/>
          </p:cNvSpPr>
          <p:nvPr/>
        </p:nvSpPr>
        <p:spPr bwMode="auto">
          <a:xfrm flipV="1">
            <a:off x="4181475" y="3848100"/>
            <a:ext cx="1736725" cy="41275"/>
          </a:xfrm>
          <a:prstGeom prst="line">
            <a:avLst/>
          </a:prstGeom>
          <a:noFill/>
          <a:ln w="28575">
            <a:solidFill>
              <a:srgbClr val="FF0000"/>
            </a:solidFill>
            <a:round/>
            <a:headEnd type="triangle" w="med" len="med"/>
            <a:tailEnd type="triangle" w="med" len="med"/>
          </a:ln>
        </p:spPr>
        <p:txBody>
          <a:bodyPr/>
          <a:lstStyle/>
          <a:p>
            <a:endParaRPr lang="en-US"/>
          </a:p>
        </p:txBody>
      </p:sp>
      <p:sp>
        <p:nvSpPr>
          <p:cNvPr id="59402" name="Line 10"/>
          <p:cNvSpPr>
            <a:spLocks noChangeShapeType="1"/>
          </p:cNvSpPr>
          <p:nvPr/>
        </p:nvSpPr>
        <p:spPr bwMode="auto">
          <a:xfrm flipV="1">
            <a:off x="3444875" y="3429000"/>
            <a:ext cx="1825625" cy="130175"/>
          </a:xfrm>
          <a:prstGeom prst="line">
            <a:avLst/>
          </a:prstGeom>
          <a:noFill/>
          <a:ln w="28575">
            <a:solidFill>
              <a:srgbClr val="FF0000"/>
            </a:solidFill>
            <a:round/>
            <a:headEnd type="triangle" w="med" len="med"/>
            <a:tailEnd type="triangle" w="med" len="med"/>
          </a:ln>
        </p:spPr>
        <p:txBody>
          <a:bodyPr/>
          <a:lstStyle/>
          <a:p>
            <a:endParaRPr lang="en-US"/>
          </a:p>
        </p:txBody>
      </p:sp>
      <p:sp>
        <p:nvSpPr>
          <p:cNvPr id="59403" name="Text Box 11"/>
          <p:cNvSpPr txBox="1">
            <a:spLocks noChangeArrowheads="1"/>
          </p:cNvSpPr>
          <p:nvPr/>
        </p:nvSpPr>
        <p:spPr bwMode="auto">
          <a:xfrm>
            <a:off x="4205288" y="2232025"/>
            <a:ext cx="793750" cy="1555750"/>
          </a:xfrm>
          <a:prstGeom prst="rect">
            <a:avLst/>
          </a:prstGeom>
          <a:noFill/>
          <a:ln w="9525">
            <a:noFill/>
            <a:miter lim="800000"/>
            <a:headEnd/>
            <a:tailEnd/>
          </a:ln>
          <a:effectLst>
            <a:outerShdw blurRad="139700" algn="ctr" rotWithShape="0">
              <a:prstClr val="black">
                <a:alpha val="88000"/>
              </a:prstClr>
            </a:outerShdw>
          </a:effectLst>
        </p:spPr>
        <p:txBody>
          <a:bodyPr wrap="none">
            <a:spAutoFit/>
          </a:bodyPr>
          <a:lstStyle/>
          <a:p>
            <a:pPr algn="ctr" eaLnBrk="1" hangingPunct="1"/>
            <a:r>
              <a:rPr lang="en-US" sz="9600" dirty="0">
                <a:solidFill>
                  <a:srgbClr val="FF0000"/>
                </a:solidFill>
                <a:cs typeface="Times New Roman" pitchFamily="18" charset="0"/>
              </a:rPr>
              <a:t>?</a:t>
            </a:r>
            <a:endParaRPr lang="ru-RU" sz="9600" dirty="0">
              <a:solidFill>
                <a:srgbClr val="FF0000"/>
              </a:solidFill>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txBox="1">
            <a:spLocks noChangeArrowheads="1"/>
          </p:cNvSpPr>
          <p:nvPr/>
        </p:nvSpPr>
        <p:spPr bwMode="auto">
          <a:xfrm>
            <a:off x="685800" y="1371600"/>
            <a:ext cx="8001000" cy="5257800"/>
          </a:xfrm>
          <a:prstGeom prst="rect">
            <a:avLst/>
          </a:prstGeom>
          <a:noFill/>
          <a:ln w="9525">
            <a:noFill/>
            <a:miter lim="800000"/>
            <a:headEnd/>
            <a:tailEnd/>
          </a:ln>
        </p:spPr>
        <p:txBody>
          <a:bodyPr/>
          <a:lstStyle/>
          <a:p>
            <a:pPr marL="342900" indent="-342900">
              <a:spcBef>
                <a:spcPct val="20000"/>
              </a:spcBef>
            </a:pPr>
            <a:r>
              <a:rPr lang="en-US" sz="2000" b="0" dirty="0"/>
              <a:t>Basic idea:</a:t>
            </a:r>
          </a:p>
          <a:p>
            <a:pPr marL="742950" lvl="1" indent="-285750">
              <a:spcBef>
                <a:spcPct val="20000"/>
              </a:spcBef>
              <a:buFontTx/>
              <a:buChar char="•"/>
            </a:pPr>
            <a:r>
              <a:rPr lang="en-US" sz="1800" b="0" dirty="0"/>
              <a:t>Take 16x16 square window around detected feature</a:t>
            </a:r>
          </a:p>
          <a:p>
            <a:pPr marL="742950" lvl="1" indent="-285750">
              <a:spcBef>
                <a:spcPct val="20000"/>
              </a:spcBef>
              <a:buFontTx/>
              <a:buChar char="•"/>
            </a:pPr>
            <a:r>
              <a:rPr lang="en-US" sz="1800" b="0" dirty="0"/>
              <a:t>Compute edge orientation (angle of the gradient - 90</a:t>
            </a:r>
            <a:r>
              <a:rPr lang="en-US" sz="1800" b="0" dirty="0">
                <a:sym typeface="Symbol" pitchFamily="18" charset="2"/>
              </a:rPr>
              <a:t></a:t>
            </a:r>
            <a:r>
              <a:rPr lang="en-US" sz="1800" b="0" dirty="0"/>
              <a:t>) for each pixel</a:t>
            </a:r>
          </a:p>
          <a:p>
            <a:pPr marL="742950" lvl="1" indent="-285750">
              <a:spcBef>
                <a:spcPct val="20000"/>
              </a:spcBef>
              <a:buFontTx/>
              <a:buChar char="•"/>
            </a:pPr>
            <a:r>
              <a:rPr lang="en-US" sz="1800" b="0" dirty="0"/>
              <a:t>Throw out weak edges (threshold gradient magnitude)</a:t>
            </a:r>
          </a:p>
          <a:p>
            <a:pPr marL="742950" lvl="1" indent="-285750">
              <a:spcBef>
                <a:spcPct val="20000"/>
              </a:spcBef>
              <a:buFontTx/>
              <a:buChar char="•"/>
            </a:pPr>
            <a:r>
              <a:rPr lang="en-US" sz="1800" b="0" dirty="0"/>
              <a:t>Create histogram of surviving edge orientations</a:t>
            </a:r>
          </a:p>
        </p:txBody>
      </p:sp>
      <p:sp>
        <p:nvSpPr>
          <p:cNvPr id="67587" name="Rectangle 2"/>
          <p:cNvSpPr>
            <a:spLocks noGrp="1" noChangeArrowheads="1"/>
          </p:cNvSpPr>
          <p:nvPr>
            <p:ph type="title"/>
          </p:nvPr>
        </p:nvSpPr>
        <p:spPr/>
        <p:txBody>
          <a:bodyPr/>
          <a:lstStyle/>
          <a:p>
            <a:r>
              <a:rPr lang="en-US">
                <a:solidFill>
                  <a:srgbClr val="0066FF"/>
                </a:solidFill>
              </a:rPr>
              <a:t>S</a:t>
            </a:r>
            <a:r>
              <a:rPr lang="en-US"/>
              <a:t>cale </a:t>
            </a:r>
            <a:r>
              <a:rPr lang="en-US">
                <a:solidFill>
                  <a:srgbClr val="0066FF"/>
                </a:solidFill>
              </a:rPr>
              <a:t>I</a:t>
            </a:r>
            <a:r>
              <a:rPr lang="en-US"/>
              <a:t>nvariant </a:t>
            </a:r>
            <a:r>
              <a:rPr lang="en-US">
                <a:solidFill>
                  <a:srgbClr val="0066FF"/>
                </a:solidFill>
              </a:rPr>
              <a:t>F</a:t>
            </a:r>
            <a:r>
              <a:rPr lang="en-US"/>
              <a:t>eature </a:t>
            </a:r>
            <a:r>
              <a:rPr lang="en-US">
                <a:solidFill>
                  <a:srgbClr val="0066FF"/>
                </a:solidFill>
              </a:rPr>
              <a:t>T</a:t>
            </a:r>
            <a:r>
              <a:rPr lang="en-US"/>
              <a:t>ransform</a:t>
            </a:r>
          </a:p>
        </p:txBody>
      </p:sp>
      <p:sp>
        <p:nvSpPr>
          <p:cNvPr id="67588" name="Rectangle 14"/>
          <p:cNvSpPr>
            <a:spLocks noChangeArrowheads="1"/>
          </p:cNvSpPr>
          <p:nvPr/>
        </p:nvSpPr>
        <p:spPr bwMode="auto">
          <a:xfrm>
            <a:off x="6473589" y="6550223"/>
            <a:ext cx="2670411" cy="307777"/>
          </a:xfrm>
          <a:prstGeom prst="rect">
            <a:avLst/>
          </a:prstGeom>
          <a:noFill/>
          <a:ln w="9525">
            <a:noFill/>
            <a:miter lim="800000"/>
            <a:headEnd/>
            <a:tailEnd/>
          </a:ln>
        </p:spPr>
        <p:txBody>
          <a:bodyPr wrap="none">
            <a:spAutoFit/>
          </a:bodyPr>
          <a:lstStyle/>
          <a:p>
            <a:r>
              <a:rPr lang="en-US" sz="1400" b="0"/>
              <a:t>Adapted from slide by David Lowe</a:t>
            </a:r>
          </a:p>
        </p:txBody>
      </p:sp>
      <p:pic>
        <p:nvPicPr>
          <p:cNvPr id="67589" name="Picture 4" descr="descrip"/>
          <p:cNvPicPr>
            <a:picLocks noChangeAspect="1" noChangeArrowheads="1"/>
          </p:cNvPicPr>
          <p:nvPr/>
        </p:nvPicPr>
        <p:blipFill>
          <a:blip r:embed="rId2" cstate="print"/>
          <a:srcRect/>
          <a:stretch>
            <a:fillRect/>
          </a:stretch>
        </p:blipFill>
        <p:spPr bwMode="auto">
          <a:xfrm>
            <a:off x="1573213" y="3116262"/>
            <a:ext cx="6580187" cy="3132138"/>
          </a:xfrm>
          <a:prstGeom prst="rect">
            <a:avLst/>
          </a:prstGeom>
          <a:noFill/>
          <a:ln w="9525">
            <a:noFill/>
            <a:miter lim="800000"/>
            <a:headEnd/>
            <a:tailEnd/>
          </a:ln>
        </p:spPr>
      </p:pic>
      <p:sp>
        <p:nvSpPr>
          <p:cNvPr id="67590" name="Rectangle 11"/>
          <p:cNvSpPr>
            <a:spLocks noChangeArrowheads="1"/>
          </p:cNvSpPr>
          <p:nvPr/>
        </p:nvSpPr>
        <p:spPr bwMode="auto">
          <a:xfrm>
            <a:off x="5562600" y="3116262"/>
            <a:ext cx="2590800" cy="3132138"/>
          </a:xfrm>
          <a:prstGeom prst="rect">
            <a:avLst/>
          </a:prstGeom>
          <a:solidFill>
            <a:schemeClr val="bg1"/>
          </a:solidFill>
          <a:ln w="9525">
            <a:noFill/>
            <a:round/>
            <a:headEnd/>
            <a:tailEnd/>
          </a:ln>
        </p:spPr>
        <p:txBody>
          <a:bodyPr/>
          <a:lstStyle/>
          <a:p>
            <a:endParaRPr lang="en-US"/>
          </a:p>
        </p:txBody>
      </p:sp>
      <p:grpSp>
        <p:nvGrpSpPr>
          <p:cNvPr id="2" name="Group 26"/>
          <p:cNvGrpSpPr>
            <a:grpSpLocks/>
          </p:cNvGrpSpPr>
          <p:nvPr/>
        </p:nvGrpSpPr>
        <p:grpSpPr bwMode="auto">
          <a:xfrm>
            <a:off x="5715000" y="3268662"/>
            <a:ext cx="2362200" cy="1300163"/>
            <a:chOff x="5715000" y="4343400"/>
            <a:chExt cx="2362200" cy="1299865"/>
          </a:xfrm>
        </p:grpSpPr>
        <p:cxnSp>
          <p:nvCxnSpPr>
            <p:cNvPr id="67603" name="Straight Arrow Connector 13"/>
            <p:cNvCxnSpPr>
              <a:cxnSpLocks noChangeShapeType="1"/>
            </p:cNvCxnSpPr>
            <p:nvPr/>
          </p:nvCxnSpPr>
          <p:spPr bwMode="auto">
            <a:xfrm>
              <a:off x="5791200" y="5256212"/>
              <a:ext cx="2133600" cy="1588"/>
            </a:xfrm>
            <a:prstGeom prst="straightConnector1">
              <a:avLst/>
            </a:prstGeom>
            <a:noFill/>
            <a:ln w="9525">
              <a:solidFill>
                <a:schemeClr val="tx1"/>
              </a:solidFill>
              <a:round/>
              <a:headEnd/>
              <a:tailEnd type="arrow" w="med" len="med"/>
            </a:ln>
          </p:spPr>
        </p:cxnSp>
        <p:sp>
          <p:nvSpPr>
            <p:cNvPr id="67604" name="Rectangle 20"/>
            <p:cNvSpPr>
              <a:spLocks noChangeArrowheads="1"/>
            </p:cNvSpPr>
            <p:nvPr/>
          </p:nvSpPr>
          <p:spPr bwMode="auto">
            <a:xfrm>
              <a:off x="5791200" y="4343400"/>
              <a:ext cx="228600" cy="912812"/>
            </a:xfrm>
            <a:prstGeom prst="rect">
              <a:avLst/>
            </a:prstGeom>
            <a:solidFill>
              <a:srgbClr val="FFC000"/>
            </a:solidFill>
            <a:ln w="9525">
              <a:solidFill>
                <a:schemeClr val="tx1"/>
              </a:solidFill>
              <a:round/>
              <a:headEnd/>
              <a:tailEnd/>
            </a:ln>
          </p:spPr>
          <p:txBody>
            <a:bodyPr/>
            <a:lstStyle/>
            <a:p>
              <a:endParaRPr lang="en-US"/>
            </a:p>
          </p:txBody>
        </p:sp>
        <p:sp>
          <p:nvSpPr>
            <p:cNvPr id="67605" name="Rectangle 15"/>
            <p:cNvSpPr>
              <a:spLocks noChangeArrowheads="1"/>
            </p:cNvSpPr>
            <p:nvPr/>
          </p:nvSpPr>
          <p:spPr bwMode="auto">
            <a:xfrm>
              <a:off x="6019800" y="4800600"/>
              <a:ext cx="228600" cy="455612"/>
            </a:xfrm>
            <a:prstGeom prst="rect">
              <a:avLst/>
            </a:prstGeom>
            <a:solidFill>
              <a:srgbClr val="FFC000"/>
            </a:solidFill>
            <a:ln w="9525">
              <a:solidFill>
                <a:schemeClr val="tx1"/>
              </a:solidFill>
              <a:round/>
              <a:headEnd/>
              <a:tailEnd/>
            </a:ln>
          </p:spPr>
          <p:txBody>
            <a:bodyPr/>
            <a:lstStyle/>
            <a:p>
              <a:endParaRPr lang="en-US"/>
            </a:p>
          </p:txBody>
        </p:sp>
        <p:sp>
          <p:nvSpPr>
            <p:cNvPr id="67606" name="Rectangle 16"/>
            <p:cNvSpPr>
              <a:spLocks noChangeArrowheads="1"/>
            </p:cNvSpPr>
            <p:nvPr/>
          </p:nvSpPr>
          <p:spPr bwMode="auto">
            <a:xfrm>
              <a:off x="6248400" y="4953000"/>
              <a:ext cx="228600" cy="303212"/>
            </a:xfrm>
            <a:prstGeom prst="rect">
              <a:avLst/>
            </a:prstGeom>
            <a:solidFill>
              <a:srgbClr val="FFC000"/>
            </a:solidFill>
            <a:ln w="9525">
              <a:solidFill>
                <a:schemeClr val="tx1"/>
              </a:solidFill>
              <a:round/>
              <a:headEnd/>
              <a:tailEnd/>
            </a:ln>
          </p:spPr>
          <p:txBody>
            <a:bodyPr/>
            <a:lstStyle/>
            <a:p>
              <a:endParaRPr lang="en-US"/>
            </a:p>
          </p:txBody>
        </p:sp>
        <p:sp>
          <p:nvSpPr>
            <p:cNvPr id="67607" name="Rectangle 17"/>
            <p:cNvSpPr>
              <a:spLocks noChangeArrowheads="1"/>
            </p:cNvSpPr>
            <p:nvPr/>
          </p:nvSpPr>
          <p:spPr bwMode="auto">
            <a:xfrm>
              <a:off x="6477000" y="5177134"/>
              <a:ext cx="228600" cy="79077"/>
            </a:xfrm>
            <a:prstGeom prst="rect">
              <a:avLst/>
            </a:prstGeom>
            <a:solidFill>
              <a:srgbClr val="FFC000"/>
            </a:solidFill>
            <a:ln w="9525">
              <a:solidFill>
                <a:schemeClr val="tx1"/>
              </a:solidFill>
              <a:round/>
              <a:headEnd/>
              <a:tailEnd/>
            </a:ln>
          </p:spPr>
          <p:txBody>
            <a:bodyPr/>
            <a:lstStyle/>
            <a:p>
              <a:endParaRPr lang="en-US"/>
            </a:p>
          </p:txBody>
        </p:sp>
        <p:sp>
          <p:nvSpPr>
            <p:cNvPr id="67608" name="Rectangle 18"/>
            <p:cNvSpPr>
              <a:spLocks noChangeArrowheads="1"/>
            </p:cNvSpPr>
            <p:nvPr/>
          </p:nvSpPr>
          <p:spPr bwMode="auto">
            <a:xfrm>
              <a:off x="6705600" y="4953000"/>
              <a:ext cx="228600" cy="303212"/>
            </a:xfrm>
            <a:prstGeom prst="rect">
              <a:avLst/>
            </a:prstGeom>
            <a:solidFill>
              <a:srgbClr val="FFC000"/>
            </a:solidFill>
            <a:ln w="9525">
              <a:solidFill>
                <a:schemeClr val="tx1"/>
              </a:solidFill>
              <a:round/>
              <a:headEnd/>
              <a:tailEnd/>
            </a:ln>
          </p:spPr>
          <p:txBody>
            <a:bodyPr/>
            <a:lstStyle/>
            <a:p>
              <a:endParaRPr lang="en-US"/>
            </a:p>
          </p:txBody>
        </p:sp>
        <p:sp>
          <p:nvSpPr>
            <p:cNvPr id="67609" name="Rectangle 19"/>
            <p:cNvSpPr>
              <a:spLocks noChangeArrowheads="1"/>
            </p:cNvSpPr>
            <p:nvPr/>
          </p:nvSpPr>
          <p:spPr bwMode="auto">
            <a:xfrm>
              <a:off x="6934200" y="5177134"/>
              <a:ext cx="228600" cy="79078"/>
            </a:xfrm>
            <a:prstGeom prst="rect">
              <a:avLst/>
            </a:prstGeom>
            <a:solidFill>
              <a:srgbClr val="FFC000"/>
            </a:solidFill>
            <a:ln w="9525">
              <a:solidFill>
                <a:schemeClr val="tx1"/>
              </a:solidFill>
              <a:round/>
              <a:headEnd/>
              <a:tailEnd/>
            </a:ln>
          </p:spPr>
          <p:txBody>
            <a:bodyPr/>
            <a:lstStyle/>
            <a:p>
              <a:endParaRPr lang="en-US"/>
            </a:p>
          </p:txBody>
        </p:sp>
        <p:sp>
          <p:nvSpPr>
            <p:cNvPr id="67610" name="Rectangle 20"/>
            <p:cNvSpPr>
              <a:spLocks noChangeArrowheads="1"/>
            </p:cNvSpPr>
            <p:nvPr/>
          </p:nvSpPr>
          <p:spPr bwMode="auto">
            <a:xfrm>
              <a:off x="7162800" y="4953000"/>
              <a:ext cx="228600" cy="303212"/>
            </a:xfrm>
            <a:prstGeom prst="rect">
              <a:avLst/>
            </a:prstGeom>
            <a:solidFill>
              <a:srgbClr val="FFC000"/>
            </a:solidFill>
            <a:ln w="9525">
              <a:solidFill>
                <a:schemeClr val="tx1"/>
              </a:solidFill>
              <a:round/>
              <a:headEnd/>
              <a:tailEnd/>
            </a:ln>
          </p:spPr>
          <p:txBody>
            <a:bodyPr/>
            <a:lstStyle/>
            <a:p>
              <a:endParaRPr lang="en-US"/>
            </a:p>
          </p:txBody>
        </p:sp>
        <p:sp>
          <p:nvSpPr>
            <p:cNvPr id="67611" name="Rectangle 21"/>
            <p:cNvSpPr>
              <a:spLocks noChangeArrowheads="1"/>
            </p:cNvSpPr>
            <p:nvPr/>
          </p:nvSpPr>
          <p:spPr bwMode="auto">
            <a:xfrm>
              <a:off x="7391400" y="4953000"/>
              <a:ext cx="228600" cy="304800"/>
            </a:xfrm>
            <a:prstGeom prst="rect">
              <a:avLst/>
            </a:prstGeom>
            <a:solidFill>
              <a:srgbClr val="FFC000"/>
            </a:solidFill>
            <a:ln w="9525">
              <a:solidFill>
                <a:schemeClr val="tx1"/>
              </a:solidFill>
              <a:round/>
              <a:headEnd/>
              <a:tailEnd/>
            </a:ln>
          </p:spPr>
          <p:txBody>
            <a:bodyPr/>
            <a:lstStyle/>
            <a:p>
              <a:endParaRPr lang="en-US"/>
            </a:p>
          </p:txBody>
        </p:sp>
        <p:sp>
          <p:nvSpPr>
            <p:cNvPr id="67612" name="TextBox 23"/>
            <p:cNvSpPr txBox="1">
              <a:spLocks noChangeArrowheads="1"/>
            </p:cNvSpPr>
            <p:nvPr/>
          </p:nvSpPr>
          <p:spPr bwMode="auto">
            <a:xfrm>
              <a:off x="5715000" y="5181408"/>
              <a:ext cx="457200" cy="461857"/>
            </a:xfrm>
            <a:prstGeom prst="rect">
              <a:avLst/>
            </a:prstGeom>
            <a:noFill/>
            <a:ln w="9525">
              <a:noFill/>
              <a:miter lim="800000"/>
              <a:headEnd/>
              <a:tailEnd/>
            </a:ln>
          </p:spPr>
          <p:txBody>
            <a:bodyPr>
              <a:spAutoFit/>
            </a:bodyPr>
            <a:lstStyle/>
            <a:p>
              <a:r>
                <a:rPr lang="en-US">
                  <a:latin typeface="Arial" charset="0"/>
                </a:rPr>
                <a:t>0</a:t>
              </a:r>
            </a:p>
          </p:txBody>
        </p:sp>
        <p:sp>
          <p:nvSpPr>
            <p:cNvPr id="67613" name="TextBox 24"/>
            <p:cNvSpPr txBox="1">
              <a:spLocks noChangeArrowheads="1"/>
            </p:cNvSpPr>
            <p:nvPr/>
          </p:nvSpPr>
          <p:spPr bwMode="auto">
            <a:xfrm>
              <a:off x="7239000" y="5176647"/>
              <a:ext cx="838200" cy="461856"/>
            </a:xfrm>
            <a:prstGeom prst="rect">
              <a:avLst/>
            </a:prstGeom>
            <a:noFill/>
            <a:ln w="9525">
              <a:noFill/>
              <a:miter lim="800000"/>
              <a:headEnd/>
              <a:tailEnd/>
            </a:ln>
          </p:spPr>
          <p:txBody>
            <a:bodyPr>
              <a:spAutoFit/>
            </a:bodyPr>
            <a:lstStyle/>
            <a:p>
              <a:r>
                <a:rPr lang="en-US">
                  <a:latin typeface="Arial" charset="0"/>
                  <a:sym typeface="Symbol" pitchFamily="18" charset="2"/>
                </a:rPr>
                <a:t>2</a:t>
              </a:r>
              <a:r>
                <a:rPr lang="el-GR">
                  <a:latin typeface="Arial" charset="0"/>
                  <a:sym typeface="Symbol" pitchFamily="18" charset="2"/>
                </a:rPr>
                <a:t></a:t>
              </a:r>
              <a:endParaRPr lang="en-US">
                <a:latin typeface="Arial" charset="0"/>
              </a:endParaRPr>
            </a:p>
          </p:txBody>
        </p:sp>
      </p:grpSp>
      <p:sp>
        <p:nvSpPr>
          <p:cNvPr id="67592" name="Rectangle 8"/>
          <p:cNvSpPr>
            <a:spLocks noChangeArrowheads="1"/>
          </p:cNvSpPr>
          <p:nvPr/>
        </p:nvSpPr>
        <p:spPr bwMode="auto">
          <a:xfrm>
            <a:off x="5921375" y="4498975"/>
            <a:ext cx="1851025" cy="369887"/>
          </a:xfrm>
          <a:prstGeom prst="rect">
            <a:avLst/>
          </a:prstGeom>
          <a:noFill/>
          <a:ln w="9525">
            <a:noFill/>
            <a:miter lim="800000"/>
            <a:headEnd/>
            <a:tailEnd/>
          </a:ln>
        </p:spPr>
        <p:txBody>
          <a:bodyPr wrap="none">
            <a:spAutoFit/>
          </a:bodyPr>
          <a:lstStyle/>
          <a:p>
            <a:r>
              <a:rPr lang="en-US" sz="1800" b="0">
                <a:latin typeface="Arial" charset="0"/>
              </a:rPr>
              <a:t>angle histogram</a:t>
            </a:r>
          </a:p>
        </p:txBody>
      </p:sp>
      <p:grpSp>
        <p:nvGrpSpPr>
          <p:cNvPr id="3" name="Group 46"/>
          <p:cNvGrpSpPr>
            <a:grpSpLocks/>
          </p:cNvGrpSpPr>
          <p:nvPr/>
        </p:nvGrpSpPr>
        <p:grpSpPr bwMode="auto">
          <a:xfrm>
            <a:off x="6324600" y="5173662"/>
            <a:ext cx="1219200" cy="762000"/>
            <a:chOff x="6324600" y="4953000"/>
            <a:chExt cx="1219200" cy="762000"/>
          </a:xfrm>
        </p:grpSpPr>
        <p:cxnSp>
          <p:nvCxnSpPr>
            <p:cNvPr id="67594" name="Straight Arrow Connector 31"/>
            <p:cNvCxnSpPr>
              <a:cxnSpLocks noChangeShapeType="1"/>
            </p:cNvCxnSpPr>
            <p:nvPr/>
          </p:nvCxnSpPr>
          <p:spPr bwMode="auto">
            <a:xfrm>
              <a:off x="6705600" y="5334000"/>
              <a:ext cx="838200" cy="1588"/>
            </a:xfrm>
            <a:prstGeom prst="straightConnector1">
              <a:avLst/>
            </a:prstGeom>
            <a:noFill/>
            <a:ln w="28575">
              <a:solidFill>
                <a:srgbClr val="002060"/>
              </a:solidFill>
              <a:round/>
              <a:headEnd/>
              <a:tailEnd type="arrow" w="med" len="med"/>
            </a:ln>
          </p:spPr>
        </p:cxnSp>
        <p:cxnSp>
          <p:nvCxnSpPr>
            <p:cNvPr id="67595" name="Straight Arrow Connector 33"/>
            <p:cNvCxnSpPr>
              <a:cxnSpLocks noChangeShapeType="1"/>
            </p:cNvCxnSpPr>
            <p:nvPr/>
          </p:nvCxnSpPr>
          <p:spPr bwMode="auto">
            <a:xfrm rot="5400000" flipH="1" flipV="1">
              <a:off x="6705600" y="4953000"/>
              <a:ext cx="381000" cy="381000"/>
            </a:xfrm>
            <a:prstGeom prst="straightConnector1">
              <a:avLst/>
            </a:prstGeom>
            <a:noFill/>
            <a:ln w="28575">
              <a:solidFill>
                <a:srgbClr val="002060"/>
              </a:solidFill>
              <a:round/>
              <a:headEnd/>
              <a:tailEnd type="arrow" w="med" len="med"/>
            </a:ln>
          </p:spPr>
        </p:cxnSp>
        <p:cxnSp>
          <p:nvCxnSpPr>
            <p:cNvPr id="67596" name="Straight Arrow Connector 35"/>
            <p:cNvCxnSpPr>
              <a:cxnSpLocks noChangeShapeType="1"/>
            </p:cNvCxnSpPr>
            <p:nvPr/>
          </p:nvCxnSpPr>
          <p:spPr bwMode="auto">
            <a:xfrm rot="5400000" flipH="1" flipV="1">
              <a:off x="6514306" y="5144294"/>
              <a:ext cx="382588" cy="1588"/>
            </a:xfrm>
            <a:prstGeom prst="straightConnector1">
              <a:avLst/>
            </a:prstGeom>
            <a:noFill/>
            <a:ln w="28575">
              <a:solidFill>
                <a:srgbClr val="002060"/>
              </a:solidFill>
              <a:round/>
              <a:headEnd/>
              <a:tailEnd type="arrow" w="med" len="med"/>
            </a:ln>
          </p:spPr>
        </p:cxnSp>
        <p:cxnSp>
          <p:nvCxnSpPr>
            <p:cNvPr id="67597" name="Straight Arrow Connector 37"/>
            <p:cNvCxnSpPr>
              <a:cxnSpLocks noChangeShapeType="1"/>
            </p:cNvCxnSpPr>
            <p:nvPr/>
          </p:nvCxnSpPr>
          <p:spPr bwMode="auto">
            <a:xfrm rot="16200000" flipV="1">
              <a:off x="6550024" y="5181600"/>
              <a:ext cx="154782" cy="154782"/>
            </a:xfrm>
            <a:prstGeom prst="straightConnector1">
              <a:avLst/>
            </a:prstGeom>
            <a:noFill/>
            <a:ln w="28575">
              <a:solidFill>
                <a:srgbClr val="002060"/>
              </a:solidFill>
              <a:round/>
              <a:headEnd/>
              <a:tailEnd type="arrow" w="med" len="med"/>
            </a:ln>
          </p:spPr>
        </p:cxnSp>
        <p:cxnSp>
          <p:nvCxnSpPr>
            <p:cNvPr id="67598" name="Straight Arrow Connector 39"/>
            <p:cNvCxnSpPr>
              <a:cxnSpLocks noChangeShapeType="1"/>
            </p:cNvCxnSpPr>
            <p:nvPr/>
          </p:nvCxnSpPr>
          <p:spPr bwMode="auto">
            <a:xfrm rot="10800000">
              <a:off x="6324600" y="5336382"/>
              <a:ext cx="380206" cy="1588"/>
            </a:xfrm>
            <a:prstGeom prst="straightConnector1">
              <a:avLst/>
            </a:prstGeom>
            <a:noFill/>
            <a:ln w="28575">
              <a:solidFill>
                <a:srgbClr val="002060"/>
              </a:solidFill>
              <a:round/>
              <a:headEnd/>
              <a:tailEnd type="arrow" w="med" len="med"/>
            </a:ln>
          </p:spPr>
        </p:cxnSp>
        <p:cxnSp>
          <p:nvCxnSpPr>
            <p:cNvPr id="67599" name="Straight Arrow Connector 42"/>
            <p:cNvCxnSpPr>
              <a:cxnSpLocks noChangeShapeType="1"/>
            </p:cNvCxnSpPr>
            <p:nvPr/>
          </p:nvCxnSpPr>
          <p:spPr bwMode="auto">
            <a:xfrm rot="5400000">
              <a:off x="6553200" y="5331618"/>
              <a:ext cx="154782" cy="154782"/>
            </a:xfrm>
            <a:prstGeom prst="straightConnector1">
              <a:avLst/>
            </a:prstGeom>
            <a:noFill/>
            <a:ln w="28575">
              <a:solidFill>
                <a:srgbClr val="002060"/>
              </a:solidFill>
              <a:round/>
              <a:headEnd/>
              <a:tailEnd type="arrow" w="med" len="med"/>
            </a:ln>
          </p:spPr>
        </p:cxnSp>
        <p:cxnSp>
          <p:nvCxnSpPr>
            <p:cNvPr id="67600" name="Straight Arrow Connector 43"/>
            <p:cNvCxnSpPr>
              <a:cxnSpLocks noChangeShapeType="1"/>
            </p:cNvCxnSpPr>
            <p:nvPr/>
          </p:nvCxnSpPr>
          <p:spPr bwMode="auto">
            <a:xfrm rot="16200000" flipH="1">
              <a:off x="6515100" y="5522912"/>
              <a:ext cx="382588" cy="1588"/>
            </a:xfrm>
            <a:prstGeom prst="straightConnector1">
              <a:avLst/>
            </a:prstGeom>
            <a:noFill/>
            <a:ln w="28575">
              <a:solidFill>
                <a:srgbClr val="002060"/>
              </a:solidFill>
              <a:round/>
              <a:headEnd/>
              <a:tailEnd type="arrow" w="med" len="med"/>
            </a:ln>
          </p:spPr>
        </p:cxnSp>
        <p:cxnSp>
          <p:nvCxnSpPr>
            <p:cNvPr id="67601" name="Straight Arrow Connector 44"/>
            <p:cNvCxnSpPr>
              <a:cxnSpLocks noChangeShapeType="1"/>
            </p:cNvCxnSpPr>
            <p:nvPr/>
          </p:nvCxnSpPr>
          <p:spPr bwMode="auto">
            <a:xfrm rot="16200000" flipH="1">
              <a:off x="6701632" y="5337969"/>
              <a:ext cx="312737" cy="304800"/>
            </a:xfrm>
            <a:prstGeom prst="straightConnector1">
              <a:avLst/>
            </a:prstGeom>
            <a:noFill/>
            <a:ln w="28575">
              <a:solidFill>
                <a:srgbClr val="002060"/>
              </a:solidFill>
              <a:round/>
              <a:headEnd/>
              <a:tailEnd type="arrow" w="med" len="med"/>
            </a:ln>
          </p:spPr>
        </p:cxnSp>
        <p:sp>
          <p:nvSpPr>
            <p:cNvPr id="67602" name="Oval 27"/>
            <p:cNvSpPr>
              <a:spLocks noChangeArrowheads="1"/>
            </p:cNvSpPr>
            <p:nvPr/>
          </p:nvSpPr>
          <p:spPr bwMode="auto">
            <a:xfrm>
              <a:off x="6657976" y="5286376"/>
              <a:ext cx="76200" cy="76200"/>
            </a:xfrm>
            <a:prstGeom prst="ellipse">
              <a:avLst/>
            </a:prstGeom>
            <a:solidFill>
              <a:schemeClr val="tx1"/>
            </a:solidFill>
            <a:ln w="9525">
              <a:solidFill>
                <a:schemeClr val="tx1"/>
              </a:solidFill>
              <a:round/>
              <a:headEnd/>
              <a:tailEnd/>
            </a:ln>
          </p:spPr>
          <p:txBody>
            <a:bodyPr/>
            <a:lstStyle/>
            <a:p>
              <a:endParaRPr lang="en-US"/>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SIFT descriptor</a:t>
            </a:r>
          </a:p>
        </p:txBody>
      </p:sp>
      <p:pic>
        <p:nvPicPr>
          <p:cNvPr id="68611" name="Picture 4" descr="descrip"/>
          <p:cNvPicPr>
            <a:picLocks noChangeAspect="1" noChangeArrowheads="1"/>
          </p:cNvPicPr>
          <p:nvPr/>
        </p:nvPicPr>
        <p:blipFill>
          <a:blip r:embed="rId2" cstate="print"/>
          <a:srcRect/>
          <a:stretch>
            <a:fillRect/>
          </a:stretch>
        </p:blipFill>
        <p:spPr bwMode="auto">
          <a:xfrm>
            <a:off x="1371600" y="2971800"/>
            <a:ext cx="6580188" cy="3132138"/>
          </a:xfrm>
          <a:prstGeom prst="rect">
            <a:avLst/>
          </a:prstGeom>
          <a:noFill/>
          <a:ln w="9525">
            <a:noFill/>
            <a:miter lim="800000"/>
            <a:headEnd/>
            <a:tailEnd/>
          </a:ln>
        </p:spPr>
      </p:pic>
      <p:sp>
        <p:nvSpPr>
          <p:cNvPr id="68612" name="Rectangle 4"/>
          <p:cNvSpPr txBox="1">
            <a:spLocks noChangeArrowheads="1"/>
          </p:cNvSpPr>
          <p:nvPr/>
        </p:nvSpPr>
        <p:spPr bwMode="auto">
          <a:xfrm>
            <a:off x="685800" y="1371600"/>
            <a:ext cx="8305800" cy="5257800"/>
          </a:xfrm>
          <a:prstGeom prst="rect">
            <a:avLst/>
          </a:prstGeom>
          <a:noFill/>
          <a:ln w="9525">
            <a:noFill/>
            <a:miter lim="800000"/>
            <a:headEnd/>
            <a:tailEnd/>
          </a:ln>
        </p:spPr>
        <p:txBody>
          <a:bodyPr/>
          <a:lstStyle/>
          <a:p>
            <a:pPr marL="342900" indent="-342900">
              <a:spcBef>
                <a:spcPct val="20000"/>
              </a:spcBef>
            </a:pPr>
            <a:r>
              <a:rPr lang="en-US" b="0" dirty="0"/>
              <a:t>Full version</a:t>
            </a:r>
          </a:p>
          <a:p>
            <a:pPr marL="742950" lvl="1" indent="-285750">
              <a:spcBef>
                <a:spcPct val="20000"/>
              </a:spcBef>
              <a:buFontTx/>
              <a:buChar char="•"/>
            </a:pPr>
            <a:r>
              <a:rPr lang="en-US" sz="1800" b="0" dirty="0"/>
              <a:t>Divide the 16x16 window into a 4x4 grid of cells (2x2 case shown below)</a:t>
            </a:r>
          </a:p>
          <a:p>
            <a:pPr marL="742950" lvl="1" indent="-285750">
              <a:spcBef>
                <a:spcPct val="20000"/>
              </a:spcBef>
              <a:buFontTx/>
              <a:buChar char="•"/>
            </a:pPr>
            <a:r>
              <a:rPr lang="en-US" sz="1800" b="0" dirty="0"/>
              <a:t>Compute an orientation histogram for each cell</a:t>
            </a:r>
          </a:p>
          <a:p>
            <a:pPr marL="742950" lvl="1" indent="-285750">
              <a:spcBef>
                <a:spcPct val="20000"/>
              </a:spcBef>
              <a:buFontTx/>
              <a:buChar char="•"/>
            </a:pPr>
            <a:r>
              <a:rPr lang="en-US" sz="1800" b="0" dirty="0"/>
              <a:t>16 cells * 8 orientations = 128 dimensional descriptor</a:t>
            </a:r>
          </a:p>
          <a:p>
            <a:pPr marL="742950" lvl="1" indent="-285750">
              <a:spcBef>
                <a:spcPct val="20000"/>
              </a:spcBef>
            </a:pPr>
            <a:endParaRPr lang="en-US" sz="1800" b="0" dirty="0"/>
          </a:p>
          <a:p>
            <a:pPr marL="742950" lvl="1" indent="-285750">
              <a:spcBef>
                <a:spcPct val="20000"/>
              </a:spcBef>
              <a:buFontTx/>
              <a:buChar char="•"/>
            </a:pPr>
            <a:endParaRPr lang="en-US" sz="1800" b="0" dirty="0"/>
          </a:p>
        </p:txBody>
      </p:sp>
      <p:sp>
        <p:nvSpPr>
          <p:cNvPr id="6" name="Rectangle 14"/>
          <p:cNvSpPr>
            <a:spLocks noChangeArrowheads="1"/>
          </p:cNvSpPr>
          <p:nvPr/>
        </p:nvSpPr>
        <p:spPr bwMode="auto">
          <a:xfrm>
            <a:off x="6473589" y="6550223"/>
            <a:ext cx="2670411" cy="307777"/>
          </a:xfrm>
          <a:prstGeom prst="rect">
            <a:avLst/>
          </a:prstGeom>
          <a:noFill/>
          <a:ln w="9525">
            <a:noFill/>
            <a:miter lim="800000"/>
            <a:headEnd/>
            <a:tailEnd/>
          </a:ln>
        </p:spPr>
        <p:txBody>
          <a:bodyPr wrap="none">
            <a:spAutoFit/>
          </a:bodyPr>
          <a:lstStyle/>
          <a:p>
            <a:r>
              <a:rPr lang="en-US" sz="1400" b="0"/>
              <a:t>Adapted from slide by David Lowe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57200" y="-76200"/>
            <a:ext cx="8229600" cy="1143000"/>
          </a:xfrm>
        </p:spPr>
        <p:txBody>
          <a:bodyPr/>
          <a:lstStyle/>
          <a:p>
            <a:r>
              <a:rPr lang="en-US" dirty="0"/>
              <a:t>Properties of SIFT</a:t>
            </a:r>
          </a:p>
        </p:txBody>
      </p:sp>
      <p:sp>
        <p:nvSpPr>
          <p:cNvPr id="69635" name="Content Placeholder 2"/>
          <p:cNvSpPr>
            <a:spLocks noGrp="1"/>
          </p:cNvSpPr>
          <p:nvPr>
            <p:ph idx="1"/>
          </p:nvPr>
        </p:nvSpPr>
        <p:spPr>
          <a:xfrm>
            <a:off x="685800" y="990600"/>
            <a:ext cx="7772400" cy="2819400"/>
          </a:xfrm>
        </p:spPr>
        <p:txBody>
          <a:bodyPr>
            <a:normAutofit/>
          </a:bodyPr>
          <a:lstStyle/>
          <a:p>
            <a:pPr>
              <a:buFontTx/>
              <a:buNone/>
            </a:pPr>
            <a:r>
              <a:rPr lang="en-US" sz="2000" dirty="0"/>
              <a:t>Extraordinarily robust matching technique</a:t>
            </a:r>
          </a:p>
          <a:p>
            <a:pPr lvl="1"/>
            <a:r>
              <a:rPr lang="en-US" sz="1800" dirty="0"/>
              <a:t>Can handle changes in viewpoint</a:t>
            </a:r>
          </a:p>
          <a:p>
            <a:pPr lvl="2"/>
            <a:r>
              <a:rPr lang="en-US" sz="1600" dirty="0"/>
              <a:t>Up to about 60 degree out of plane rotation</a:t>
            </a:r>
          </a:p>
          <a:p>
            <a:pPr lvl="1"/>
            <a:r>
              <a:rPr lang="en-US" sz="1800" dirty="0"/>
              <a:t>Can handle significant changes in illumination</a:t>
            </a:r>
          </a:p>
          <a:p>
            <a:pPr lvl="2"/>
            <a:r>
              <a:rPr lang="en-US" sz="1600" dirty="0"/>
              <a:t>Sometimes even day vs. night (below)</a:t>
            </a:r>
          </a:p>
          <a:p>
            <a:pPr lvl="1"/>
            <a:r>
              <a:rPr lang="en-US" sz="1800" dirty="0"/>
              <a:t>Fast and efficient—can run in real time</a:t>
            </a:r>
          </a:p>
          <a:p>
            <a:pPr lvl="1"/>
            <a:r>
              <a:rPr lang="en-US" sz="1800" dirty="0"/>
              <a:t>Lots of code available</a:t>
            </a:r>
          </a:p>
          <a:p>
            <a:pPr lvl="2"/>
            <a:r>
              <a:rPr lang="en-US" sz="1100" dirty="0">
                <a:hlinkClick r:id="rId2"/>
              </a:rPr>
              <a:t>http://people.csail.mit.edu/albert/ladypack/wiki/index.php/Known_implementations_of_SIFT</a:t>
            </a:r>
            <a:r>
              <a:rPr lang="en-US" sz="1100" dirty="0"/>
              <a:t> </a:t>
            </a:r>
          </a:p>
        </p:txBody>
      </p:sp>
      <p:pic>
        <p:nvPicPr>
          <p:cNvPr id="69636" name="Picture 2" descr="http://www.cs.washington.edu/homes/snavely/outgoing/test/1a.jpg"/>
          <p:cNvPicPr>
            <a:picLocks noChangeAspect="1" noChangeArrowheads="1"/>
          </p:cNvPicPr>
          <p:nvPr/>
        </p:nvPicPr>
        <p:blipFill>
          <a:blip r:embed="rId3" cstate="print"/>
          <a:srcRect/>
          <a:stretch>
            <a:fillRect/>
          </a:stretch>
        </p:blipFill>
        <p:spPr bwMode="auto">
          <a:xfrm>
            <a:off x="76200" y="3487738"/>
            <a:ext cx="4495800" cy="3370262"/>
          </a:xfrm>
          <a:prstGeom prst="rect">
            <a:avLst/>
          </a:prstGeom>
          <a:noFill/>
          <a:ln w="9525">
            <a:noFill/>
            <a:miter lim="800000"/>
            <a:headEnd/>
            <a:tailEnd/>
          </a:ln>
        </p:spPr>
      </p:pic>
      <p:pic>
        <p:nvPicPr>
          <p:cNvPr id="69637" name="Picture 4" descr="http://www.cs.washington.edu/homes/snavely/outgoing/test/2a.jpg"/>
          <p:cNvPicPr>
            <a:picLocks noChangeAspect="1" noChangeArrowheads="1"/>
          </p:cNvPicPr>
          <p:nvPr/>
        </p:nvPicPr>
        <p:blipFill>
          <a:blip r:embed="rId4" cstate="print"/>
          <a:srcRect/>
          <a:stretch>
            <a:fillRect/>
          </a:stretch>
        </p:blipFill>
        <p:spPr bwMode="auto">
          <a:xfrm>
            <a:off x="4659313" y="3494088"/>
            <a:ext cx="4484687" cy="3363912"/>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Example</a:t>
            </a:r>
          </a:p>
        </p:txBody>
      </p:sp>
      <p:pic>
        <p:nvPicPr>
          <p:cNvPr id="312322" name="Picture 2"/>
          <p:cNvPicPr>
            <a:picLocks noChangeAspect="1" noChangeArrowheads="1"/>
          </p:cNvPicPr>
          <p:nvPr/>
        </p:nvPicPr>
        <p:blipFill>
          <a:blip r:embed="rId2" cstate="print"/>
          <a:srcRect/>
          <a:stretch>
            <a:fillRect/>
          </a:stretch>
        </p:blipFill>
        <p:spPr bwMode="auto">
          <a:xfrm>
            <a:off x="5295900" y="1676400"/>
            <a:ext cx="2857500" cy="43434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2323" name="Picture 3" descr="C:\snavely\matlab\A2P3\template.png"/>
          <p:cNvPicPr>
            <a:picLocks noChangeAspect="1" noChangeArrowheads="1"/>
          </p:cNvPicPr>
          <p:nvPr/>
        </p:nvPicPr>
        <p:blipFill>
          <a:blip r:embed="rId3" cstate="print"/>
          <a:srcRect/>
          <a:stretch>
            <a:fillRect/>
          </a:stretch>
        </p:blipFill>
        <p:spPr bwMode="auto">
          <a:xfrm>
            <a:off x="914400" y="1676400"/>
            <a:ext cx="2857500" cy="4343400"/>
          </a:xfrm>
          <a:prstGeom prst="rect">
            <a:avLst/>
          </a:prstGeom>
          <a:noFill/>
          <a:effectLst>
            <a:outerShdw blurRad="50800" dist="38100" dir="2700000" algn="tl" rotWithShape="0">
              <a:prstClr val="black">
                <a:alpha val="40000"/>
              </a:prstClr>
            </a:outerShdw>
          </a:effectLst>
        </p:spPr>
      </p:pic>
      <p:sp>
        <p:nvSpPr>
          <p:cNvPr id="6" name="Right Arrow 5"/>
          <p:cNvSpPr/>
          <p:nvPr/>
        </p:nvSpPr>
        <p:spPr>
          <a:xfrm>
            <a:off x="4191000" y="3276600"/>
            <a:ext cx="838200" cy="838200"/>
          </a:xfrm>
          <a:prstGeom prst="rightArrow">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sift</a:t>
            </a:r>
          </a:p>
        </p:txBody>
      </p:sp>
      <p:sp>
        <p:nvSpPr>
          <p:cNvPr id="7" name="TextBox 6"/>
          <p:cNvSpPr txBox="1"/>
          <p:nvPr/>
        </p:nvSpPr>
        <p:spPr>
          <a:xfrm>
            <a:off x="5715000" y="6019800"/>
            <a:ext cx="2002343" cy="400110"/>
          </a:xfrm>
          <a:prstGeom prst="rect">
            <a:avLst/>
          </a:prstGeom>
          <a:noFill/>
        </p:spPr>
        <p:txBody>
          <a:bodyPr wrap="none" rtlCol="0">
            <a:spAutoFit/>
          </a:bodyPr>
          <a:lstStyle/>
          <a:p>
            <a:r>
              <a:rPr lang="en-US" sz="2000" b="1" dirty="0"/>
              <a:t>868 SIFT features</a:t>
            </a:r>
          </a:p>
        </p:txBody>
      </p:sp>
    </p:spTree>
    <p:extLst>
      <p:ext uri="{BB962C8B-B14F-4D97-AF65-F5344CB8AC3E}">
        <p14:creationId xmlns:p14="http://schemas.microsoft.com/office/powerpoint/2010/main" val="399730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descriptors</a:t>
            </a:r>
          </a:p>
        </p:txBody>
      </p:sp>
      <p:sp>
        <p:nvSpPr>
          <p:cNvPr id="3" name="Content Placeholder 2"/>
          <p:cNvSpPr>
            <a:spLocks noGrp="1"/>
          </p:cNvSpPr>
          <p:nvPr>
            <p:ph idx="1"/>
          </p:nvPr>
        </p:nvSpPr>
        <p:spPr>
          <a:xfrm>
            <a:off x="457200" y="1600200"/>
            <a:ext cx="8229600" cy="5334000"/>
          </a:xfrm>
        </p:spPr>
        <p:txBody>
          <a:bodyPr>
            <a:normAutofit lnSpcReduction="10000"/>
          </a:bodyPr>
          <a:lstStyle/>
          <a:p>
            <a:r>
              <a:rPr lang="en-US" dirty="0"/>
              <a:t>HOG: Histogram of Gradients (HOG)</a:t>
            </a:r>
          </a:p>
          <a:p>
            <a:pPr lvl="1"/>
            <a:r>
              <a:rPr lang="en-US" dirty="0" err="1"/>
              <a:t>Dalal</a:t>
            </a:r>
            <a:r>
              <a:rPr lang="en-US" dirty="0"/>
              <a:t>/</a:t>
            </a:r>
            <a:r>
              <a:rPr lang="en-US" dirty="0" err="1"/>
              <a:t>Triggs</a:t>
            </a:r>
            <a:endParaRPr lang="en-US" dirty="0"/>
          </a:p>
          <a:p>
            <a:pPr lvl="1"/>
            <a:r>
              <a:rPr lang="en-US" dirty="0"/>
              <a:t>Sliding window, pedestrian detection</a:t>
            </a:r>
          </a:p>
          <a:p>
            <a:pPr marL="457200" lvl="1" indent="0">
              <a:buNone/>
            </a:pPr>
            <a:endParaRPr lang="en-US" dirty="0"/>
          </a:p>
          <a:p>
            <a:r>
              <a:rPr lang="en-US" dirty="0"/>
              <a:t>FREAK: Fast Retina </a:t>
            </a:r>
            <a:r>
              <a:rPr lang="en-US" dirty="0" err="1"/>
              <a:t>Keypoint</a:t>
            </a:r>
            <a:endParaRPr lang="en-US" dirty="0"/>
          </a:p>
          <a:p>
            <a:pPr lvl="1"/>
            <a:r>
              <a:rPr lang="en-US" dirty="0"/>
              <a:t>Perceptually motivated</a:t>
            </a:r>
          </a:p>
          <a:p>
            <a:pPr lvl="1"/>
            <a:r>
              <a:rPr lang="en-US" dirty="0"/>
              <a:t>Used in Visual SLAM</a:t>
            </a:r>
          </a:p>
          <a:p>
            <a:pPr lvl="1"/>
            <a:endParaRPr lang="en-US" dirty="0"/>
          </a:p>
          <a:p>
            <a:r>
              <a:rPr lang="en-US" dirty="0"/>
              <a:t>LIFT: Learned Invariant Feature Transform</a:t>
            </a:r>
          </a:p>
          <a:p>
            <a:pPr lvl="1"/>
            <a:r>
              <a:rPr lang="en-US" dirty="0"/>
              <a:t>Learned via deep learning</a:t>
            </a:r>
          </a:p>
          <a:p>
            <a:pPr marL="914400" lvl="2" indent="0">
              <a:buNone/>
            </a:pPr>
            <a:r>
              <a:rPr lang="en-US" sz="1800" dirty="0">
                <a:hlinkClick r:id="rId3"/>
              </a:rPr>
              <a:t>https://arxiv.org/abs/1603.09114</a:t>
            </a:r>
            <a:endParaRPr lang="en-US" sz="1800" dirty="0"/>
          </a:p>
          <a:p>
            <a:pPr marL="914400" lvl="2" indent="0">
              <a:buNone/>
            </a:pPr>
            <a:endParaRPr lang="en-US" dirty="0"/>
          </a:p>
        </p:txBody>
      </p:sp>
      <p:pic>
        <p:nvPicPr>
          <p:cNvPr id="4" name="Picture 3"/>
          <p:cNvPicPr>
            <a:picLocks noChangeAspect="1"/>
          </p:cNvPicPr>
          <p:nvPr/>
        </p:nvPicPr>
        <p:blipFill>
          <a:blip r:embed="rId4"/>
          <a:stretch>
            <a:fillRect/>
          </a:stretch>
        </p:blipFill>
        <p:spPr>
          <a:xfrm>
            <a:off x="6172200" y="3200400"/>
            <a:ext cx="2438400" cy="1568704"/>
          </a:xfrm>
          <a:prstGeom prst="rect">
            <a:avLst/>
          </a:prstGeom>
        </p:spPr>
      </p:pic>
    </p:spTree>
    <p:extLst>
      <p:ext uri="{BB962C8B-B14F-4D97-AF65-F5344CB8AC3E}">
        <p14:creationId xmlns:p14="http://schemas.microsoft.com/office/powerpoint/2010/main" val="2953384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DA16BF-F573-4A6D-B3BA-E61D072B8F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CB29FD6-8454-4998-99B8-0F46D8C3A856}"/>
              </a:ext>
            </a:extLst>
          </p:cNvPr>
          <p:cNvSpPr>
            <a:spLocks noGrp="1"/>
          </p:cNvSpPr>
          <p:nvPr>
            <p:ph idx="1"/>
          </p:nvPr>
        </p:nvSpPr>
        <p:spPr/>
        <p:txBody>
          <a:bodyPr/>
          <a:lstStyle/>
          <a:p>
            <a:r>
              <a:rPr lang="en-US" dirty="0">
                <a:hlinkClick r:id="rId2" action="ppaction://hlinkfile"/>
              </a:rPr>
              <a:t>Code</a:t>
            </a:r>
            <a:endParaRPr lang="en-IN" dirty="0"/>
          </a:p>
        </p:txBody>
      </p:sp>
    </p:spTree>
    <p:extLst>
      <p:ext uri="{BB962C8B-B14F-4D97-AF65-F5344CB8AC3E}">
        <p14:creationId xmlns:p14="http://schemas.microsoft.com/office/powerpoint/2010/main" val="1135873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2C45234-0975-49AF-8131-DBFAE6B8E91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1222886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r>
              <a:rPr lang="en-US" b="1" dirty="0"/>
              <a:t>ORB (Oriented FAST and Rotated BRIEF)</a:t>
            </a:r>
          </a:p>
        </p:txBody>
      </p:sp>
      <p:sp>
        <p:nvSpPr>
          <p:cNvPr id="3" name="Content Placeholder 2"/>
          <p:cNvSpPr>
            <a:spLocks noGrp="1"/>
          </p:cNvSpPr>
          <p:nvPr>
            <p:ph idx="1"/>
          </p:nvPr>
        </p:nvSpPr>
        <p:spPr>
          <a:xfrm>
            <a:off x="457200" y="990600"/>
            <a:ext cx="5410200" cy="5135563"/>
          </a:xfrm>
        </p:spPr>
        <p:txBody>
          <a:bodyPr/>
          <a:lstStyle/>
          <a:p>
            <a:endParaRPr lang="en-US" sz="2800" dirty="0"/>
          </a:p>
          <a:p>
            <a:r>
              <a:rPr lang="en-US" b="1" dirty="0"/>
              <a:t>An efficient alternative to SIFT or SURF</a:t>
            </a:r>
            <a:r>
              <a:rPr lang="en-US" dirty="0"/>
              <a:t> in 2011.</a:t>
            </a:r>
            <a:endParaRPr lang="en-US" sz="2800" dirty="0"/>
          </a:p>
          <a:p>
            <a:r>
              <a:rPr lang="en-US" sz="2800" dirty="0"/>
              <a:t>ORB is basically a fusion of FAST </a:t>
            </a:r>
            <a:r>
              <a:rPr lang="en-US" sz="2800" dirty="0" err="1"/>
              <a:t>keypoint</a:t>
            </a:r>
            <a:r>
              <a:rPr lang="en-US" sz="2800" dirty="0"/>
              <a:t> detector and BRIEF descriptor with many modifications to enhance the performance</a:t>
            </a:r>
          </a:p>
          <a:p>
            <a:endParaRPr lang="en-US" sz="2800" dirty="0"/>
          </a:p>
          <a:p>
            <a:endParaRPr lang="en-US" sz="2800" dirty="0"/>
          </a:p>
        </p:txBody>
      </p:sp>
    </p:spTree>
    <p:extLst>
      <p:ext uri="{BB962C8B-B14F-4D97-AF65-F5344CB8AC3E}">
        <p14:creationId xmlns:p14="http://schemas.microsoft.com/office/powerpoint/2010/main" val="373713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p:spPr>
        <p:txBody>
          <a:bodyPr>
            <a:normAutofit/>
          </a:bodyPr>
          <a:lstStyle/>
          <a:p>
            <a:r>
              <a:rPr lang="en-US" dirty="0"/>
              <a:t>Which features match?</a:t>
            </a:r>
          </a:p>
        </p:txBody>
      </p:sp>
      <p:sp>
        <p:nvSpPr>
          <p:cNvPr id="3" name="Content Placeholder 2"/>
          <p:cNvSpPr>
            <a:spLocks noGrp="1"/>
          </p:cNvSpPr>
          <p:nvPr>
            <p:ph idx="1"/>
          </p:nvPr>
        </p:nvSpPr>
        <p:spPr/>
        <p:txBody>
          <a:bodyPr/>
          <a:lstStyle/>
          <a:p>
            <a:endParaRPr lang="en-US"/>
          </a:p>
        </p:txBody>
      </p:sp>
      <p:pic>
        <p:nvPicPr>
          <p:cNvPr id="62466" name="Picture 2" descr="C:\Users\James\Dropbox\cs143 fall 2013\cs 143 fall 2013 projects\Local features\www\match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990600"/>
            <a:ext cx="8905875"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358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Feature matching</a:t>
            </a:r>
          </a:p>
        </p:txBody>
      </p:sp>
      <p:sp>
        <p:nvSpPr>
          <p:cNvPr id="70659" name="Content Placeholder 2"/>
          <p:cNvSpPr>
            <a:spLocks noGrp="1"/>
          </p:cNvSpPr>
          <p:nvPr>
            <p:ph idx="1"/>
          </p:nvPr>
        </p:nvSpPr>
        <p:spPr/>
        <p:txBody>
          <a:bodyPr/>
          <a:lstStyle/>
          <a:p>
            <a:pPr>
              <a:buFontTx/>
              <a:buNone/>
            </a:pPr>
            <a:r>
              <a:rPr lang="en-US" dirty="0"/>
              <a:t>Given a feature in I</a:t>
            </a:r>
            <a:r>
              <a:rPr lang="en-US" baseline="-25000" dirty="0"/>
              <a:t>1</a:t>
            </a:r>
            <a:r>
              <a:rPr lang="en-US" dirty="0"/>
              <a:t>, how to find the best match in I</a:t>
            </a:r>
            <a:r>
              <a:rPr lang="en-US" baseline="-25000" dirty="0"/>
              <a:t>2</a:t>
            </a:r>
            <a:r>
              <a:rPr lang="en-US" dirty="0"/>
              <a:t>?</a:t>
            </a:r>
          </a:p>
          <a:p>
            <a:pPr marL="914400" lvl="1" indent="-457200">
              <a:buFontTx/>
              <a:buAutoNum type="arabicPeriod"/>
            </a:pPr>
            <a:r>
              <a:rPr lang="en-US" dirty="0"/>
              <a:t>Define distance function that compares two descriptors</a:t>
            </a:r>
          </a:p>
          <a:p>
            <a:pPr marL="914400" lvl="1" indent="-457200">
              <a:buFontTx/>
              <a:buAutoNum type="arabicPeriod"/>
            </a:pPr>
            <a:r>
              <a:rPr lang="en-US" dirty="0"/>
              <a:t>Test all the features in I</a:t>
            </a:r>
            <a:r>
              <a:rPr lang="en-US" baseline="-25000" dirty="0"/>
              <a:t>2</a:t>
            </a:r>
            <a:r>
              <a:rPr lang="en-US" dirty="0"/>
              <a:t>, find the one with min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determinant(H)}{trace (H)}&#10;\]&#10;\end{document}&#10;"/>
  <p:tag name="FILENAME" val="txp_fig"/>
  <p:tag name="FORMAT" val="pngmono"/>
  <p:tag name="RES" val="1200"/>
  <p:tag name="BLEND" val="0"/>
  <p:tag name="TRANSPARENT" val="0"/>
  <p:tag name="TBUG" val="0"/>
  <p:tag name="ALLOWFS" val="0"/>
  <p:tag name="ORIGWIDTH" val="182"/>
  <p:tag name="PICTUREFILESIZE" val="1552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E(u,v) = \sum_{(x,y) \in W} {[I(x+u, y+v) - I(x,y)]}^2&#10;\]&#10;\end{document}&#10;"/>
  <p:tag name="FILENAME" val="TP_tmp"/>
  <p:tag name="FORMAT" val="pngmono"/>
  <p:tag name="RES" val="1200"/>
  <p:tag name="BLEND" val="0"/>
  <p:tag name="TRANSPARENT" val="0"/>
  <p:tag name="TBUG" val="0"/>
  <p:tag name="ALLOWFS" val="0"/>
  <p:tag name="ORIGWIDTH" val="191"/>
  <p:tag name="PICTUREFILESIZE" val="1011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I(x+u, y+v) \approx I(x,y) +  \frac{\partial I}{\partial x} u + \frac{\partial I}{\partial y}v$&#10;\end{document}&#10;"/>
  <p:tag name="FILENAME" val="Edittex"/>
  <p:tag name="FORMAT" val="bmpmono"/>
  <p:tag name="RES" val="1200"/>
  <p:tag name="BLEND" val="0"/>
  <p:tag name="TRANSPARENT" val="0"/>
  <p:tag name="TBUG" val="0"/>
  <p:tag name="ALLOWFS" val="0"/>
  <p:tag name="ORIGWIDTH" val="357"/>
  <p:tag name="PICTUREFILESIZE" val="39661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I(x+u, y+v) = I(x,y) +  \frac{\partial I}{\partial x} u + \frac{\partial I}{\partial y}v + \mbox{higher order terms}$&#10;\end{document}&#10;"/>
  <p:tag name="FILENAME" val="Edittex"/>
  <p:tag name="FORMAT" val="bmpmono"/>
  <p:tag name="RES" val="1200"/>
  <p:tag name="BLEND" val="0"/>
  <p:tag name="TRANSPARENT" val="0"/>
  <p:tag name="TBUG" val="0"/>
  <p:tag name="ALLOWFS" val="0"/>
  <p:tag name="ORIGWIDTH" val="529"/>
  <p:tag name="PICTUREFILESIZE" val="58849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approx I(x,y) +  [I_x~I_y] &#10;\left[&#10;\begin{array}{c}&#10;u \\&#10;v&#10;\end{array}&#10;\right]&#10;$&#10;\end{document}&#10;"/>
  <p:tag name="FILENAME" val="Edittex"/>
  <p:tag name="FORMAT" val="bmpmono"/>
  <p:tag name="RES" val="1200"/>
  <p:tag name="BLEND" val="0"/>
  <p:tag name="TRANSPARENT" val="0"/>
  <p:tag name="TBUG" val="0"/>
  <p:tag name="ALLOWFS" val="0"/>
  <p:tag name="ORIGWIDTH" val="221"/>
  <p:tag name="PICTUREFILESIZE" val="40977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horthand:  $I_x = \frac{\partial I}{\partial x}$&#10;\end{document}&#10;"/>
  <p:tag name="EXTERNALNAME" val="Edittex"/>
  <p:tag name="BLEND" val="False"/>
  <p:tag name="TRANSPARENT" val="False"/>
  <p:tag name="BITMAPFORMAT" val="bmp16m"/>
  <p:tag name="DEBUGINTERACTIVE" val="True"/>
  <p:tag name="ORIGWIDTH" val="708.2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H&#10;\]&#10;\end{document}&#10;"/>
  <p:tag name="FILENAME" val="TP_tmp"/>
  <p:tag name="FORMAT" val="pngmono"/>
  <p:tag name="RES" val="1200"/>
  <p:tag name="BLEND" val="0"/>
  <p:tag name="TRANSPARENT" val="0"/>
  <p:tag name="TBUG" val="0"/>
  <p:tag name="ALLOWFS" val="0"/>
  <p:tag name="ORIGWIDTH" val="9"/>
  <p:tag name="PICTUREFILESIZE" val="39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H&#10;\]&#10;\end{document}&#10;"/>
  <p:tag name="FILENAME" val="TP_tmp"/>
  <p:tag name="FORMAT" val="pngmono"/>
  <p:tag name="RES" val="1200"/>
  <p:tag name="BLEND" val="0"/>
  <p:tag name="TRANSPARENT" val="0"/>
  <p:tag name="TBUG" val="0"/>
  <p:tag name="ALLOWFS" val="0"/>
  <p:tag name="ORIGWIDTH" val="9"/>
  <p:tag name="PICTUREFILESIZE" val="39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 = \frac{\lambda_1 \lambda_2}{\lambda_1 + \lambda_2}&#10;\]&#10;\end{document}&#10;"/>
  <p:tag name="FILENAME" val="txp_fig"/>
  <p:tag name="FORMAT" val="pngmono"/>
  <p:tag name="RES" val="1200"/>
  <p:tag name="BLEND" val="0"/>
  <p:tag name="TRANSPARENT" val="0"/>
  <p:tag name="TBUG" val="0"/>
  <p:tag name="ALLOWFS" val="0"/>
  <p:tag name="ORIGWIDTH" val="120"/>
  <p:tag name="PICTUREFILESIZE" val="77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fu">
  <a:themeElements>
    <a:clrScheme name="">
      <a:dk1>
        <a:srgbClr val="9E7E38"/>
      </a:dk1>
      <a:lt1>
        <a:srgbClr val="FFFDE8"/>
      </a:lt1>
      <a:dk2>
        <a:srgbClr val="FFFDE8"/>
      </a:dk2>
      <a:lt2>
        <a:srgbClr val="767462"/>
      </a:lt2>
      <a:accent1>
        <a:srgbClr val="983222"/>
      </a:accent1>
      <a:accent2>
        <a:srgbClr val="55517B"/>
      </a:accent2>
      <a:accent3>
        <a:srgbClr val="FFFEF2"/>
      </a:accent3>
      <a:accent4>
        <a:srgbClr val="866B2E"/>
      </a:accent4>
      <a:accent5>
        <a:srgbClr val="CAADAB"/>
      </a:accent5>
      <a:accent6>
        <a:srgbClr val="4C496F"/>
      </a:accent6>
      <a:hlink>
        <a:srgbClr val="44697D"/>
      </a:hlink>
      <a:folHlink>
        <a:srgbClr val="662046"/>
      </a:folHlink>
    </a:clrScheme>
    <a:fontScheme name="wf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defRPr>
        </a:defPPr>
      </a:lstStyle>
    </a:lnDef>
  </a:objectDefaults>
  <a:extraClrSchemeLst>
    <a:extraClrScheme>
      <a:clrScheme name="wf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f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f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f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f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f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f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f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f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f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f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f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fu 13">
        <a:dk1>
          <a:srgbClr val="336699"/>
        </a:dk1>
        <a:lt1>
          <a:srgbClr val="FFFDE8"/>
        </a:lt1>
        <a:dk2>
          <a:srgbClr val="000000"/>
        </a:dk2>
        <a:lt2>
          <a:srgbClr val="FFFDE8"/>
        </a:lt2>
        <a:accent1>
          <a:srgbClr val="9E7E38"/>
        </a:accent1>
        <a:accent2>
          <a:srgbClr val="468A4B"/>
        </a:accent2>
        <a:accent3>
          <a:srgbClr val="AAAAAA"/>
        </a:accent3>
        <a:accent4>
          <a:srgbClr val="DAD8C6"/>
        </a:accent4>
        <a:accent5>
          <a:srgbClr val="CCC0AE"/>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fu 14">
        <a:dk1>
          <a:srgbClr val="9E7E38"/>
        </a:dk1>
        <a:lt1>
          <a:srgbClr val="FFFDE8"/>
        </a:lt1>
        <a:dk2>
          <a:srgbClr val="FFFDE8"/>
        </a:dk2>
        <a:lt2>
          <a:srgbClr val="336699"/>
        </a:lt2>
        <a:accent1>
          <a:srgbClr val="9E7E38"/>
        </a:accent1>
        <a:accent2>
          <a:srgbClr val="468A4B"/>
        </a:accent2>
        <a:accent3>
          <a:srgbClr val="FFFEF2"/>
        </a:accent3>
        <a:accent4>
          <a:srgbClr val="866B2E"/>
        </a:accent4>
        <a:accent5>
          <a:srgbClr val="CCC0AE"/>
        </a:accent5>
        <a:accent6>
          <a:srgbClr val="3F7D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wfu 15">
        <a:dk1>
          <a:srgbClr val="336699"/>
        </a:dk1>
        <a:lt1>
          <a:srgbClr val="FFFFFF"/>
        </a:lt1>
        <a:dk2>
          <a:srgbClr val="FFFDE8"/>
        </a:dk2>
        <a:lt2>
          <a:srgbClr val="FFFDE8"/>
        </a:lt2>
        <a:accent1>
          <a:srgbClr val="9E7E38"/>
        </a:accent1>
        <a:accent2>
          <a:srgbClr val="468A4B"/>
        </a:accent2>
        <a:accent3>
          <a:srgbClr val="FFFEF2"/>
        </a:accent3>
        <a:accent4>
          <a:srgbClr val="DADADA"/>
        </a:accent4>
        <a:accent5>
          <a:srgbClr val="CCC0AE"/>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fu 16">
        <a:dk1>
          <a:srgbClr val="4D4D4D"/>
        </a:dk1>
        <a:lt1>
          <a:srgbClr val="FFFDE8"/>
        </a:lt1>
        <a:dk2>
          <a:srgbClr val="000000"/>
        </a:dk2>
        <a:lt2>
          <a:srgbClr val="FFFDE8"/>
        </a:lt2>
        <a:accent1>
          <a:srgbClr val="9E7E38"/>
        </a:accent1>
        <a:accent2>
          <a:srgbClr val="468A4B"/>
        </a:accent2>
        <a:accent3>
          <a:srgbClr val="AAAAAA"/>
        </a:accent3>
        <a:accent4>
          <a:srgbClr val="DAD8C6"/>
        </a:accent4>
        <a:accent5>
          <a:srgbClr val="CCC0AE"/>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243</TotalTime>
  <Words>4208</Words>
  <Application>Microsoft Office PowerPoint</Application>
  <PresentationFormat>On-screen Show (4:3)</PresentationFormat>
  <Paragraphs>821</Paragraphs>
  <Slides>127</Slides>
  <Notes>36</Notes>
  <HiddenSlides>3</HiddenSlides>
  <MMClips>0</MMClips>
  <ScaleCrop>false</ScaleCrop>
  <HeadingPairs>
    <vt:vector size="6" baseType="variant">
      <vt:variant>
        <vt:lpstr>Theme</vt:lpstr>
      </vt:variant>
      <vt:variant>
        <vt:i4>9</vt:i4>
      </vt:variant>
      <vt:variant>
        <vt:lpstr>Embedded OLE Servers</vt:lpstr>
      </vt:variant>
      <vt:variant>
        <vt:i4>4</vt:i4>
      </vt:variant>
      <vt:variant>
        <vt:lpstr>Slide Titles</vt:lpstr>
      </vt:variant>
      <vt:variant>
        <vt:i4>127</vt:i4>
      </vt:variant>
    </vt:vector>
  </HeadingPairs>
  <TitlesOfParts>
    <vt:vector size="140" baseType="lpstr">
      <vt:lpstr>Office Theme</vt:lpstr>
      <vt:lpstr>1_Office Theme</vt:lpstr>
      <vt:lpstr>2_Office Theme</vt:lpstr>
      <vt:lpstr>3_Office Theme</vt:lpstr>
      <vt:lpstr>wfu</vt:lpstr>
      <vt:lpstr>Edge</vt:lpstr>
      <vt:lpstr>1_Edge</vt:lpstr>
      <vt:lpstr>2_Edge</vt:lpstr>
      <vt:lpstr>3_Edge</vt:lpstr>
      <vt:lpstr>Equation</vt:lpstr>
      <vt:lpstr>Bitmap Image</vt:lpstr>
      <vt:lpstr>CorelDRAW</vt:lpstr>
      <vt:lpstr>CorelPhotoPaint.Image.8</vt:lpstr>
      <vt:lpstr>Feature descriptors and matching</vt:lpstr>
      <vt:lpstr>Application Of Feature Detection And Matching</vt:lpstr>
      <vt:lpstr>How did you solve the problem?</vt:lpstr>
      <vt:lpstr>Feature</vt:lpstr>
      <vt:lpstr>Good Feature of an Image</vt:lpstr>
      <vt:lpstr>Good Feature of an Image</vt:lpstr>
      <vt:lpstr>PowerPoint Presentation</vt:lpstr>
      <vt:lpstr>PowerPoint Presentation</vt:lpstr>
      <vt:lpstr>Feature descriptors</vt:lpstr>
      <vt:lpstr>Feature descriptors</vt:lpstr>
      <vt:lpstr>Feature extraction: Corners and blobs</vt:lpstr>
      <vt:lpstr>Motivation: Automatic panoramas</vt:lpstr>
      <vt:lpstr>Motivation: Automatic panoramas</vt:lpstr>
      <vt:lpstr>Why extract features?</vt:lpstr>
      <vt:lpstr>Why extract features?</vt:lpstr>
      <vt:lpstr>Why extract features?</vt:lpstr>
      <vt:lpstr>Application: Visual SLAM</vt:lpstr>
      <vt:lpstr>Image matching</vt:lpstr>
      <vt:lpstr>Harder case</vt:lpstr>
      <vt:lpstr>Harder still?</vt:lpstr>
      <vt:lpstr>Answer below (look for tiny colored squares…)</vt:lpstr>
      <vt:lpstr>Feature Matching</vt:lpstr>
      <vt:lpstr>Feature Matching</vt:lpstr>
      <vt:lpstr>Local features: main components</vt:lpstr>
      <vt:lpstr>Common Requirements</vt:lpstr>
      <vt:lpstr>Invariant local features</vt:lpstr>
      <vt:lpstr>Advantages of local features</vt:lpstr>
      <vt:lpstr>More motivation…  </vt:lpstr>
      <vt:lpstr>Invariance vs. discriminability</vt:lpstr>
      <vt:lpstr>Image transformations revisited</vt:lpstr>
      <vt:lpstr>Approach</vt:lpstr>
      <vt:lpstr>Local features: main components</vt:lpstr>
      <vt:lpstr>What makes a good feature?</vt:lpstr>
      <vt:lpstr>Want uniqueness</vt:lpstr>
      <vt:lpstr>Local measures of uniqueness</vt:lpstr>
      <vt:lpstr>Local measures of uniqueness</vt:lpstr>
      <vt:lpstr> Harris corner detection</vt:lpstr>
      <vt:lpstr>Harris corner detection:  the math</vt:lpstr>
      <vt:lpstr>Small motion assumption</vt:lpstr>
      <vt:lpstr>Minimization using Auto-Correction Matrix </vt:lpstr>
      <vt:lpstr>PowerPoint Presentation</vt:lpstr>
      <vt:lpstr>PowerPoint Presentation</vt:lpstr>
      <vt:lpstr>PowerPoint Presentation</vt:lpstr>
      <vt:lpstr>The Harris operator</vt:lpstr>
      <vt:lpstr>General case</vt:lpstr>
      <vt:lpstr>PowerPoint Presentation</vt:lpstr>
      <vt:lpstr>Interpreting the eigenvalues</vt:lpstr>
      <vt:lpstr>PowerPoint Presentation</vt:lpstr>
      <vt:lpstr>PowerPoint Presentation</vt:lpstr>
      <vt:lpstr>OpenCV Functions</vt:lpstr>
      <vt:lpstr>Harris Corner Detector in OpenCV </vt:lpstr>
      <vt:lpstr>PowerPoint Presentation</vt:lpstr>
      <vt:lpstr>Harris detector example</vt:lpstr>
      <vt:lpstr>f value (red high, blue low)</vt:lpstr>
      <vt:lpstr>Threshold (f &gt; value) </vt:lpstr>
      <vt:lpstr>Find local maxima of f</vt:lpstr>
      <vt:lpstr>Harris features (in red)</vt:lpstr>
      <vt:lpstr>Invariance</vt:lpstr>
      <vt:lpstr>Scale invariant detection</vt:lpstr>
      <vt:lpstr>Invariance</vt:lpstr>
      <vt:lpstr>Invariant descriptors</vt:lpstr>
      <vt:lpstr>Invariance and equivariance   </vt:lpstr>
      <vt:lpstr>Harris detector: Invariance properties  -- Image rotation</vt:lpstr>
      <vt:lpstr>Harris Detector: Invariance Properties</vt:lpstr>
      <vt:lpstr>SIFT: Motivation</vt:lpstr>
      <vt:lpstr>Idea of SIFT </vt:lpstr>
      <vt:lpstr>Claimed Advantages of SIFT  </vt:lpstr>
      <vt:lpstr>Overall Procedure at a High Level</vt:lpstr>
      <vt:lpstr>Constructing the Scale Space</vt:lpstr>
      <vt:lpstr>Example: Subsampling with Gaussian pre-filtering</vt:lpstr>
      <vt:lpstr>Gaussian Pyramid At each level, image is smoothed and reduced in size.</vt:lpstr>
      <vt:lpstr>PowerPoint Presentation</vt:lpstr>
      <vt:lpstr>Lowe’s Pyramid Scheme</vt:lpstr>
      <vt:lpstr>How many times do need to scale the image and how many subsequent blur images need to be created for each scaled image? </vt:lpstr>
      <vt:lpstr>Difference of Gaussian </vt:lpstr>
      <vt:lpstr>Difference of Gaussian </vt:lpstr>
      <vt:lpstr>Lowe’s Pyramid Scheme</vt:lpstr>
      <vt:lpstr>Key point localization</vt:lpstr>
      <vt:lpstr>Keypoint Localization </vt:lpstr>
      <vt:lpstr>Keypoint Selection </vt:lpstr>
      <vt:lpstr>Eliminating the Edge Response</vt:lpstr>
      <vt:lpstr>Orientation Assignment </vt:lpstr>
      <vt:lpstr>Calculate Magnitude and Orientation</vt:lpstr>
      <vt:lpstr>PowerPoint Presentation</vt:lpstr>
      <vt:lpstr>Creating a Histogram for Magnitude and Orientation</vt:lpstr>
      <vt:lpstr>PowerPoint Presentation</vt:lpstr>
      <vt:lpstr>PowerPoint Presentation</vt:lpstr>
      <vt:lpstr>3. Orientation assignment</vt:lpstr>
      <vt:lpstr>4. Keypoint Descriptors</vt:lpstr>
      <vt:lpstr>Scale Invariant Feature Transform</vt:lpstr>
      <vt:lpstr>SIFT descriptor</vt:lpstr>
      <vt:lpstr>Properties of SIFT</vt:lpstr>
      <vt:lpstr>SIFT Example</vt:lpstr>
      <vt:lpstr>Other descriptors</vt:lpstr>
      <vt:lpstr>PowerPoint Presentation</vt:lpstr>
      <vt:lpstr>PowerPoint Presentation</vt:lpstr>
      <vt:lpstr>ORB (Oriented FAST and Rotated BRIEF)</vt:lpstr>
      <vt:lpstr>Which features match?</vt:lpstr>
      <vt:lpstr>Feature matching</vt:lpstr>
      <vt:lpstr>Feature distance</vt:lpstr>
      <vt:lpstr>PowerPoint Presentation</vt:lpstr>
      <vt:lpstr>Feature distance</vt:lpstr>
      <vt:lpstr>Feature Matching</vt:lpstr>
      <vt:lpstr>Feature Matching</vt:lpstr>
      <vt:lpstr>Feature Matching</vt:lpstr>
      <vt:lpstr>Feature Matching</vt:lpstr>
      <vt:lpstr>PowerPoint Presentation</vt:lpstr>
      <vt:lpstr>PowerPoint Presentation</vt:lpstr>
      <vt:lpstr>PowerPoint Presentation</vt:lpstr>
      <vt:lpstr>Feature matching example</vt:lpstr>
      <vt:lpstr>Feature matching example</vt:lpstr>
      <vt:lpstr>Evaluating the results</vt:lpstr>
      <vt:lpstr>True/false positives</vt:lpstr>
      <vt:lpstr>Evaluating the results</vt:lpstr>
      <vt:lpstr>Evaluating the results</vt:lpstr>
      <vt:lpstr>Template Matching</vt:lpstr>
      <vt:lpstr>Template Matching</vt:lpstr>
      <vt:lpstr>PowerPoint Presentation</vt:lpstr>
      <vt:lpstr>PowerPoint Presentation</vt:lpstr>
      <vt:lpstr>More on feature detection/description</vt:lpstr>
      <vt:lpstr>Lots of applications</vt:lpstr>
      <vt:lpstr>Object recognition (David Lowe)</vt:lpstr>
      <vt:lpstr>3D Reconstruction</vt:lpstr>
      <vt:lpstr>PowerPoint Presentation</vt:lpstr>
      <vt:lpstr>Augmented Reality</vt:lpstr>
      <vt:lpstr>Project 2:  Feature detection and matching</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Images and image filtering</dc:title>
  <dc:creator>Noah Snavely</dc:creator>
  <cp:lastModifiedBy>laptop6</cp:lastModifiedBy>
  <cp:revision>507</cp:revision>
  <dcterms:created xsi:type="dcterms:W3CDTF">2009-08-25T02:47:59Z</dcterms:created>
  <dcterms:modified xsi:type="dcterms:W3CDTF">2021-11-24T09:36:50Z</dcterms:modified>
</cp:coreProperties>
</file>